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1"/>
  </p:sldMasterIdLst>
  <p:notesMasterIdLst>
    <p:notesMasterId r:id="rId32"/>
  </p:notesMasterIdLst>
  <p:sldIdLst>
    <p:sldId id="256" r:id="rId2"/>
    <p:sldId id="262" r:id="rId3"/>
    <p:sldId id="263" r:id="rId4"/>
    <p:sldId id="257" r:id="rId5"/>
    <p:sldId id="260" r:id="rId6"/>
    <p:sldId id="258" r:id="rId7"/>
    <p:sldId id="259" r:id="rId8"/>
    <p:sldId id="261" r:id="rId9"/>
    <p:sldId id="264" r:id="rId10"/>
    <p:sldId id="265" r:id="rId11"/>
    <p:sldId id="266" r:id="rId12"/>
    <p:sldId id="267" r:id="rId13"/>
    <p:sldId id="269" r:id="rId14"/>
    <p:sldId id="270" r:id="rId15"/>
    <p:sldId id="271" r:id="rId16"/>
    <p:sldId id="272" r:id="rId17"/>
    <p:sldId id="273" r:id="rId18"/>
    <p:sldId id="274" r:id="rId19"/>
    <p:sldId id="275" r:id="rId20"/>
    <p:sldId id="277" r:id="rId21"/>
    <p:sldId id="279" r:id="rId22"/>
    <p:sldId id="280" r:id="rId23"/>
    <p:sldId id="283" r:id="rId24"/>
    <p:sldId id="284" r:id="rId25"/>
    <p:sldId id="285" r:id="rId26"/>
    <p:sldId id="286" r:id="rId27"/>
    <p:sldId id="268" r:id="rId28"/>
    <p:sldId id="287" r:id="rId29"/>
    <p:sldId id="288" r:id="rId30"/>
    <p:sldId id="289"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5E8F3D"/>
    <a:srgbClr val="A27B00"/>
    <a:srgbClr val="496F2F"/>
    <a:srgbClr val="C6D9F1"/>
    <a:srgbClr val="E2EFD9"/>
    <a:srgbClr val="CBE2BC"/>
    <a:srgbClr val="FFF4D1"/>
    <a:srgbClr val="FAE3D6"/>
    <a:srgbClr val="FFEBA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86" autoAdjust="0"/>
    <p:restoredTop sz="50711" autoAdjust="0"/>
  </p:normalViewPr>
  <p:slideViewPr>
    <p:cSldViewPr snapToGrid="0" snapToObjects="1">
      <p:cViewPr varScale="1">
        <p:scale>
          <a:sx n="71" d="100"/>
          <a:sy n="71" d="100"/>
        </p:scale>
        <p:origin x="2994" y="54"/>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DF103C-964A-404F-B136-1222B9BE3990}" type="datetimeFigureOut">
              <a:rPr lang="en-GB" smtClean="0"/>
              <a:t>05/12/2023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0E3DF-DFD9-4B5A-B51E-86943CFC2C76}" type="slidenum">
              <a:rPr lang="en-GB" smtClean="0"/>
              <a:t>‹#›</a:t>
            </a:fld>
            <a:endParaRPr lang="en-GB"/>
          </a:p>
        </p:txBody>
      </p:sp>
    </p:spTree>
    <p:extLst>
      <p:ext uri="{BB962C8B-B14F-4D97-AF65-F5344CB8AC3E}">
        <p14:creationId xmlns:p14="http://schemas.microsoft.com/office/powerpoint/2010/main" val="2289617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a:t>
            </a:fld>
            <a:endParaRPr lang="en-GB"/>
          </a:p>
        </p:txBody>
      </p:sp>
    </p:spTree>
    <p:extLst>
      <p:ext uri="{BB962C8B-B14F-4D97-AF65-F5344CB8AC3E}">
        <p14:creationId xmlns:p14="http://schemas.microsoft.com/office/powerpoint/2010/main" val="34174369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10</a:t>
            </a:fld>
            <a:endParaRPr lang="en-GB"/>
          </a:p>
        </p:txBody>
      </p:sp>
    </p:spTree>
    <p:extLst>
      <p:ext uri="{BB962C8B-B14F-4D97-AF65-F5344CB8AC3E}">
        <p14:creationId xmlns:p14="http://schemas.microsoft.com/office/powerpoint/2010/main" val="3715643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11</a:t>
            </a:fld>
            <a:endParaRPr lang="en-GB"/>
          </a:p>
        </p:txBody>
      </p:sp>
    </p:spTree>
    <p:extLst>
      <p:ext uri="{BB962C8B-B14F-4D97-AF65-F5344CB8AC3E}">
        <p14:creationId xmlns:p14="http://schemas.microsoft.com/office/powerpoint/2010/main" val="37808302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12</a:t>
            </a:fld>
            <a:endParaRPr lang="en-GB"/>
          </a:p>
        </p:txBody>
      </p:sp>
    </p:spTree>
    <p:extLst>
      <p:ext uri="{BB962C8B-B14F-4D97-AF65-F5344CB8AC3E}">
        <p14:creationId xmlns:p14="http://schemas.microsoft.com/office/powerpoint/2010/main" val="4528184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13</a:t>
            </a:fld>
            <a:endParaRPr lang="en-GB"/>
          </a:p>
        </p:txBody>
      </p:sp>
    </p:spTree>
    <p:extLst>
      <p:ext uri="{BB962C8B-B14F-4D97-AF65-F5344CB8AC3E}">
        <p14:creationId xmlns:p14="http://schemas.microsoft.com/office/powerpoint/2010/main" val="1043160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14</a:t>
            </a:fld>
            <a:endParaRPr lang="en-GB"/>
          </a:p>
        </p:txBody>
      </p:sp>
    </p:spTree>
    <p:extLst>
      <p:ext uri="{BB962C8B-B14F-4D97-AF65-F5344CB8AC3E}">
        <p14:creationId xmlns:p14="http://schemas.microsoft.com/office/powerpoint/2010/main" val="7916136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15</a:t>
            </a:fld>
            <a:endParaRPr lang="en-GB"/>
          </a:p>
        </p:txBody>
      </p:sp>
    </p:spTree>
    <p:extLst>
      <p:ext uri="{BB962C8B-B14F-4D97-AF65-F5344CB8AC3E}">
        <p14:creationId xmlns:p14="http://schemas.microsoft.com/office/powerpoint/2010/main" val="16834241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16</a:t>
            </a:fld>
            <a:endParaRPr lang="en-GB"/>
          </a:p>
        </p:txBody>
      </p:sp>
    </p:spTree>
    <p:extLst>
      <p:ext uri="{BB962C8B-B14F-4D97-AF65-F5344CB8AC3E}">
        <p14:creationId xmlns:p14="http://schemas.microsoft.com/office/powerpoint/2010/main" val="20255506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17</a:t>
            </a:fld>
            <a:endParaRPr lang="en-GB"/>
          </a:p>
        </p:txBody>
      </p:sp>
    </p:spTree>
    <p:extLst>
      <p:ext uri="{BB962C8B-B14F-4D97-AF65-F5344CB8AC3E}">
        <p14:creationId xmlns:p14="http://schemas.microsoft.com/office/powerpoint/2010/main" val="2009737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18</a:t>
            </a:fld>
            <a:endParaRPr lang="en-GB"/>
          </a:p>
        </p:txBody>
      </p:sp>
    </p:spTree>
    <p:extLst>
      <p:ext uri="{BB962C8B-B14F-4D97-AF65-F5344CB8AC3E}">
        <p14:creationId xmlns:p14="http://schemas.microsoft.com/office/powerpoint/2010/main" val="2089256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19</a:t>
            </a:fld>
            <a:endParaRPr lang="en-GB"/>
          </a:p>
        </p:txBody>
      </p:sp>
    </p:spTree>
    <p:extLst>
      <p:ext uri="{BB962C8B-B14F-4D97-AF65-F5344CB8AC3E}">
        <p14:creationId xmlns:p14="http://schemas.microsoft.com/office/powerpoint/2010/main" val="575474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2</a:t>
            </a:fld>
            <a:endParaRPr lang="en-GB"/>
          </a:p>
        </p:txBody>
      </p:sp>
    </p:spTree>
    <p:extLst>
      <p:ext uri="{BB962C8B-B14F-4D97-AF65-F5344CB8AC3E}">
        <p14:creationId xmlns:p14="http://schemas.microsoft.com/office/powerpoint/2010/main" val="40609343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20</a:t>
            </a:fld>
            <a:endParaRPr lang="en-GB"/>
          </a:p>
        </p:txBody>
      </p:sp>
    </p:spTree>
    <p:extLst>
      <p:ext uri="{BB962C8B-B14F-4D97-AF65-F5344CB8AC3E}">
        <p14:creationId xmlns:p14="http://schemas.microsoft.com/office/powerpoint/2010/main" val="7683491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22300" y="685800"/>
            <a:ext cx="4165600" cy="2343150"/>
          </a:xfrm>
        </p:spPr>
      </p:sp>
      <p:sp>
        <p:nvSpPr>
          <p:cNvPr id="3" name="Notes Placeholder 2"/>
          <p:cNvSpPr>
            <a:spLocks noGrp="1"/>
          </p:cNvSpPr>
          <p:nvPr>
            <p:ph type="body" idx="1"/>
          </p:nvPr>
        </p:nvSpPr>
        <p:spPr>
          <a:xfrm>
            <a:off x="685800" y="3810000"/>
            <a:ext cx="5486400" cy="4648200"/>
          </a:xfrm>
        </p:spPr>
        <p:txBody>
          <a:bodyPr>
            <a:normAutofit fontScale="92500"/>
          </a:bodyPr>
          <a:lstStyle/>
          <a:p>
            <a:r>
              <a:rPr lang="en-GB" dirty="0"/>
              <a:t>There are several interrelated ways in which </a:t>
            </a:r>
            <a:r>
              <a:rPr lang="en-GB" dirty="0" err="1"/>
              <a:t>Asianisation</a:t>
            </a:r>
            <a:r>
              <a:rPr lang="en-GB" dirty="0"/>
              <a:t> or the concept of an Asian century can be interpreted.</a:t>
            </a:r>
          </a:p>
          <a:p>
            <a:r>
              <a:rPr lang="en-GB" dirty="0"/>
              <a:t>There is </a:t>
            </a:r>
            <a:r>
              <a:rPr lang="en-GB" dirty="0" err="1"/>
              <a:t>Asianisation</a:t>
            </a:r>
            <a:r>
              <a:rPr lang="en-GB" dirty="0"/>
              <a:t> in an economic sense – the meaning of which we all know, and as it became obvious in yesterdays sessions, money, economic power is fundamental for shaping ideas of home and new identities.</a:t>
            </a:r>
          </a:p>
          <a:p>
            <a:endParaRPr lang="en-GB" dirty="0"/>
          </a:p>
          <a:p>
            <a:r>
              <a:rPr lang="en-GB" dirty="0"/>
              <a:t>There is also a cultural sense of </a:t>
            </a:r>
            <a:r>
              <a:rPr lang="en-GB" dirty="0" err="1"/>
              <a:t>Asianisation</a:t>
            </a:r>
            <a:r>
              <a:rPr lang="en-GB" dirty="0"/>
              <a:t>  - this can be seen as a combination of economic factors – like the production and dispersion of Asian cultural goods in the world – but also  the </a:t>
            </a:r>
            <a:r>
              <a:rPr lang="en-GB" dirty="0" err="1"/>
              <a:t>reprodustion</a:t>
            </a:r>
            <a:r>
              <a:rPr lang="en-GB" dirty="0"/>
              <a:t> of local Asian cultural elements in </a:t>
            </a:r>
            <a:r>
              <a:rPr lang="en-GB" dirty="0" err="1"/>
              <a:t>diaspora</a:t>
            </a:r>
            <a:r>
              <a:rPr lang="en-GB" dirty="0"/>
              <a:t> communities – here culture reflects a deeper, anthropological meaning – living, </a:t>
            </a:r>
            <a:r>
              <a:rPr lang="en-GB" dirty="0" err="1"/>
              <a:t>foodways</a:t>
            </a:r>
            <a:r>
              <a:rPr lang="en-GB" dirty="0"/>
              <a:t>, holidays etc.</a:t>
            </a:r>
          </a:p>
          <a:p>
            <a:endParaRPr lang="en-GB" dirty="0"/>
          </a:p>
          <a:p>
            <a:r>
              <a:rPr lang="en-GB" dirty="0"/>
              <a:t>Connected to these is </a:t>
            </a:r>
            <a:r>
              <a:rPr lang="en-GB" dirty="0" err="1"/>
              <a:t>Asianisaton</a:t>
            </a:r>
            <a:r>
              <a:rPr lang="en-GB" dirty="0"/>
              <a:t> in the sense of an emergent identity, especially in South-East Asia. As we have heard yesterday, this is a very tricky question for Australia for example – Is Australia really in the right place at the right time in the Asian century? Can Australia move beyond an </a:t>
            </a:r>
            <a:r>
              <a:rPr lang="en-GB" dirty="0" err="1"/>
              <a:t>ecnomistic</a:t>
            </a:r>
            <a:r>
              <a:rPr lang="en-GB" dirty="0"/>
              <a:t> sense of belonging to Asia to a more </a:t>
            </a:r>
            <a:r>
              <a:rPr lang="en-GB" dirty="0" err="1"/>
              <a:t>identitarian</a:t>
            </a:r>
            <a:r>
              <a:rPr lang="en-GB" dirty="0"/>
              <a:t>  one?</a:t>
            </a:r>
          </a:p>
          <a:p>
            <a:endParaRPr lang="en-GB" dirty="0"/>
          </a:p>
          <a:p>
            <a:r>
              <a:rPr lang="en-GB" dirty="0"/>
              <a:t>And of course there is another meaning to </a:t>
            </a:r>
            <a:r>
              <a:rPr lang="en-GB" dirty="0" err="1"/>
              <a:t>Asianization</a:t>
            </a:r>
            <a:r>
              <a:rPr lang="en-GB" dirty="0"/>
              <a:t>, present especially in  Western countries like the US, Europe, and very prominently, in Australia – a demographic sense, a real fear about the </a:t>
            </a:r>
            <a:r>
              <a:rPr lang="en-GB" dirty="0" err="1"/>
              <a:t>Asianization</a:t>
            </a:r>
            <a:r>
              <a:rPr lang="en-GB" dirty="0"/>
              <a:t> of local population as a result of immigration.</a:t>
            </a:r>
          </a:p>
          <a:p>
            <a:endParaRPr lang="en-GB" dirty="0"/>
          </a:p>
          <a:p>
            <a:r>
              <a:rPr lang="en-GB" dirty="0"/>
              <a:t>In my paper I deal a bit with all these meanings, but especially with the idea of an Asian identity. And  I deal not with the usual suspects, but with a Central European country, Hungary.  </a:t>
            </a:r>
          </a:p>
          <a:p>
            <a:endParaRPr lang="en-GB" dirty="0"/>
          </a:p>
          <a:p>
            <a:pPr marL="0" marR="0" indent="0" algn="l" defTabSz="914400" rtl="0" eaLnBrk="1" fontAlgn="auto" latinLnBrk="0" hangingPunct="1">
              <a:lnSpc>
                <a:spcPct val="100000"/>
              </a:lnSpc>
              <a:spcBef>
                <a:spcPts val="0"/>
              </a:spcBef>
              <a:spcAft>
                <a:spcPts val="0"/>
              </a:spcAft>
              <a:buClrTx/>
              <a:buSzTx/>
              <a:buFontTx/>
              <a:buNone/>
              <a:tabLst/>
              <a:defRPr/>
            </a:pPr>
            <a:r>
              <a:rPr lang="en-GB" dirty="0"/>
              <a:t>For Hungary, </a:t>
            </a:r>
            <a:r>
              <a:rPr lang="en-GB" dirty="0" err="1"/>
              <a:t>Asianisation</a:t>
            </a:r>
            <a:r>
              <a:rPr lang="en-GB" dirty="0"/>
              <a:t> could represent a new way of being in the Asian century, a new way of self-identification. I will talk about identity-construction not at the level of the individual or groups , but at the level of the nation and national politics.</a:t>
            </a:r>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1CBA7C32-7085-4C81-B08A-0220B3287322}" type="slidenum">
              <a:rPr lang="en-GB" smtClean="0"/>
              <a:pPr/>
              <a:t>21</a:t>
            </a:fld>
            <a:endParaRPr lang="en-GB"/>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84200" y="685800"/>
            <a:ext cx="4470400" cy="2514600"/>
          </a:xfrm>
        </p:spPr>
      </p:sp>
      <p:sp>
        <p:nvSpPr>
          <p:cNvPr id="3" name="Notes Placeholder 2"/>
          <p:cNvSpPr>
            <a:spLocks noGrp="1"/>
          </p:cNvSpPr>
          <p:nvPr>
            <p:ph type="body" idx="1"/>
          </p:nvPr>
        </p:nvSpPr>
        <p:spPr>
          <a:xfrm>
            <a:off x="685800" y="3657600"/>
            <a:ext cx="5486400" cy="4800600"/>
          </a:xfrm>
        </p:spPr>
        <p:txBody>
          <a:bodyPr>
            <a:normAutofit/>
          </a:bodyPr>
          <a:lstStyle/>
          <a:p>
            <a:r>
              <a:rPr lang="en-GB" dirty="0"/>
              <a:t>Hungary is a rather small country in Central Europe, a  new member of the European Union, bordering Austria to the West, Slovakia to the North, Ukraine and Romania to the East, and former Yugoslavian states to the South.  For those who are not familiar with the region, these countries are all rather diverse in respect to their languages, ethnic groups and religions, and the states themselves are the result  of the breakdown of the large regional empires  in the 19</a:t>
            </a:r>
            <a:r>
              <a:rPr lang="en-GB" baseline="30000" dirty="0"/>
              <a:t>th</a:t>
            </a:r>
            <a:r>
              <a:rPr lang="en-GB" dirty="0"/>
              <a:t> century, the Habsburg Empire, </a:t>
            </a:r>
            <a:r>
              <a:rPr lang="en-GB" dirty="0" err="1"/>
              <a:t>Tzarist</a:t>
            </a:r>
            <a:r>
              <a:rPr lang="en-GB" dirty="0"/>
              <a:t> Russia…. </a:t>
            </a:r>
          </a:p>
          <a:p>
            <a:r>
              <a:rPr lang="en-GB" dirty="0"/>
              <a:t>But I’ll get  back to this period later</a:t>
            </a:r>
          </a:p>
          <a:p>
            <a:endParaRPr lang="en-GB" dirty="0"/>
          </a:p>
          <a:p>
            <a:r>
              <a:rPr lang="en-GB" dirty="0"/>
              <a:t>This is of course just one way of looking at the country.</a:t>
            </a:r>
          </a:p>
          <a:p>
            <a:endParaRPr lang="en-GB" dirty="0"/>
          </a:p>
          <a:p>
            <a:r>
              <a:rPr lang="en-GB" dirty="0"/>
              <a:t>For the most part of the 20</a:t>
            </a:r>
            <a:r>
              <a:rPr lang="en-GB" baseline="30000" dirty="0"/>
              <a:t>th</a:t>
            </a:r>
            <a:r>
              <a:rPr lang="en-GB" dirty="0"/>
              <a:t> century it was located more to the right of the map …</a:t>
            </a:r>
          </a:p>
        </p:txBody>
      </p:sp>
      <p:sp>
        <p:nvSpPr>
          <p:cNvPr id="4" name="Slide Number Placeholder 3"/>
          <p:cNvSpPr>
            <a:spLocks noGrp="1"/>
          </p:cNvSpPr>
          <p:nvPr>
            <p:ph type="sldNum" sz="quarter" idx="10"/>
          </p:nvPr>
        </p:nvSpPr>
        <p:spPr/>
        <p:txBody>
          <a:bodyPr/>
          <a:lstStyle/>
          <a:p>
            <a:fld id="{1CBA7C32-7085-4C81-B08A-0220B3287322}" type="slidenum">
              <a:rPr lang="en-GB" smtClean="0"/>
              <a:pPr/>
              <a:t>22</a:t>
            </a:fld>
            <a:endParaRPr lang="en-GB"/>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I will not talk too much about methodology since time is short. But briefly, I adopted a critical discourse analysis loosely modelled on</a:t>
            </a:r>
            <a:r>
              <a:rPr lang="en-GB" baseline="0" dirty="0"/>
              <a:t> the discourse historical approach.</a:t>
            </a:r>
          </a:p>
          <a:p>
            <a:r>
              <a:rPr lang="en-GB" baseline="0" dirty="0"/>
              <a:t>The main aim was analysing discourse in a historical perspective and even a wider perspective of shared knowledge.</a:t>
            </a:r>
          </a:p>
          <a:p>
            <a:r>
              <a:rPr lang="en-GB" baseline="0" dirty="0"/>
              <a:t>My procedure was identifying Discursive Events – Discursive evens have been characterised by </a:t>
            </a:r>
            <a:r>
              <a:rPr lang="en-GB" baseline="0" dirty="0" err="1"/>
              <a:t>Jager</a:t>
            </a:r>
            <a:r>
              <a:rPr lang="en-GB" baseline="0" dirty="0"/>
              <a:t> as being highly mediatised events, which therefore can shape the line of the entire discourse.</a:t>
            </a:r>
          </a:p>
          <a:p>
            <a:r>
              <a:rPr lang="en-GB" baseline="0" dirty="0"/>
              <a:t>And Discourse, here, becomes a chain of thematically interrelated Discursive Events.</a:t>
            </a:r>
          </a:p>
          <a:p>
            <a:r>
              <a:rPr lang="en-GB" baseline="0" dirty="0"/>
              <a:t>What I am focusing on in this paper are three major discursive events, which I identified as pertaining to three different categories of Asian discourse.</a:t>
            </a:r>
            <a:endParaRPr lang="en-GB" dirty="0"/>
          </a:p>
        </p:txBody>
      </p:sp>
      <p:sp>
        <p:nvSpPr>
          <p:cNvPr id="4" name="Slide Number Placeholder 3"/>
          <p:cNvSpPr>
            <a:spLocks noGrp="1"/>
          </p:cNvSpPr>
          <p:nvPr>
            <p:ph type="sldNum" sz="quarter" idx="10"/>
          </p:nvPr>
        </p:nvSpPr>
        <p:spPr/>
        <p:txBody>
          <a:bodyPr/>
          <a:lstStyle/>
          <a:p>
            <a:fld id="{1CBA7C32-7085-4C81-B08A-0220B3287322}" type="slidenum">
              <a:rPr lang="en-GB" smtClean="0"/>
              <a:pPr/>
              <a:t>23</a:t>
            </a:fld>
            <a:endParaRPr lang="en-GB"/>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I have separated them into three streams:</a:t>
            </a:r>
          </a:p>
          <a:p>
            <a:r>
              <a:rPr lang="en-GB" dirty="0"/>
              <a:t>1 – is a general economic discourse that is familiar from other settings too. It is basically a realisation that the economic might of Asia – and more concretely China, cannot be overlooked any longer. </a:t>
            </a:r>
          </a:p>
          <a:p>
            <a:endParaRPr lang="en-GB" dirty="0"/>
          </a:p>
          <a:p>
            <a:r>
              <a:rPr lang="en-GB" dirty="0"/>
              <a:t>2 – the second event on the other hand alludes to the Asian provenience of the Hungarians</a:t>
            </a:r>
          </a:p>
          <a:p>
            <a:endParaRPr lang="en-GB" dirty="0"/>
          </a:p>
          <a:p>
            <a:r>
              <a:rPr lang="en-GB" dirty="0"/>
              <a:t>3 – and the third event is a stronger version, in which retained ethnic and racial traits are being emphasized.</a:t>
            </a:r>
          </a:p>
          <a:p>
            <a:endParaRPr lang="en-GB" dirty="0"/>
          </a:p>
          <a:p>
            <a:r>
              <a:rPr lang="en-GB" dirty="0"/>
              <a:t>For each I will show an excerpt from a speech, and will try to explain the background meaning – the context and the knowledge behind it.</a:t>
            </a:r>
          </a:p>
        </p:txBody>
      </p:sp>
      <p:sp>
        <p:nvSpPr>
          <p:cNvPr id="4" name="Slide Number Placeholder 3"/>
          <p:cNvSpPr>
            <a:spLocks noGrp="1"/>
          </p:cNvSpPr>
          <p:nvPr>
            <p:ph type="sldNum" sz="quarter" idx="10"/>
          </p:nvPr>
        </p:nvSpPr>
        <p:spPr/>
        <p:txBody>
          <a:bodyPr/>
          <a:lstStyle/>
          <a:p>
            <a:fld id="{1CBA7C32-7085-4C81-B08A-0220B3287322}" type="slidenum">
              <a:rPr lang="en-GB" smtClean="0"/>
              <a:pPr/>
              <a:t>24</a:t>
            </a:fld>
            <a:endParaRPr lang="en-GB"/>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The first event occurred soon after the 2010 elections, when the Prime Minister expressed his desire to change the foreign policy of the government to reflect more the changing economic realities. </a:t>
            </a:r>
          </a:p>
          <a:p>
            <a:r>
              <a:rPr lang="en-GB" dirty="0"/>
              <a:t>The metaphor that was caught up in the media was the ‘eastern wind’ which soon became an ‘eastern opening’. An idea which truly terrified the socialist ad liberal opposition -  although since then they are eagerly reminding that it was a socialist prime minister who first visited China in 2003 to establish relations. Back then, however, the European Union was  the main direction.</a:t>
            </a:r>
          </a:p>
          <a:p>
            <a:endParaRPr lang="en-GB" dirty="0"/>
          </a:p>
          <a:p>
            <a:r>
              <a:rPr lang="en-GB" dirty="0"/>
              <a:t>Analysts have generally received the speech well, calling it a “realistic foreign policy”., which deals only with economic questions.</a:t>
            </a:r>
          </a:p>
          <a:p>
            <a:endParaRPr lang="en-GB" dirty="0"/>
          </a:p>
          <a:p>
            <a:r>
              <a:rPr lang="en-GB" dirty="0"/>
              <a:t>If we look at previous speeches, however, we can discover that the ‘economic discourse’ of the Prime Minister reaches a much deeper level than the purely </a:t>
            </a:r>
            <a:r>
              <a:rPr lang="en-GB" dirty="0" err="1"/>
              <a:t>economistic</a:t>
            </a:r>
            <a:r>
              <a:rPr lang="en-GB" dirty="0"/>
              <a:t> prospect.</a:t>
            </a:r>
          </a:p>
          <a:p>
            <a:endParaRPr lang="en-GB" dirty="0"/>
          </a:p>
          <a:p>
            <a:endParaRPr lang="en-GB" dirty="0"/>
          </a:p>
        </p:txBody>
      </p:sp>
      <p:sp>
        <p:nvSpPr>
          <p:cNvPr id="4" name="Slide Number Placeholder 3"/>
          <p:cNvSpPr>
            <a:spLocks noGrp="1"/>
          </p:cNvSpPr>
          <p:nvPr>
            <p:ph type="sldNum" sz="quarter" idx="10"/>
          </p:nvPr>
        </p:nvSpPr>
        <p:spPr/>
        <p:txBody>
          <a:bodyPr/>
          <a:lstStyle/>
          <a:p>
            <a:fld id="{1CBA7C32-7085-4C81-B08A-0220B3287322}" type="slidenum">
              <a:rPr lang="en-GB" smtClean="0"/>
              <a:pPr/>
              <a:t>25</a:t>
            </a:fld>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Couple of months earlier, for example, at a Summer University where the Prime Minister is a usual speaker, he presented his views on the rise of certain Asian countries, emphasizing “certain values” in their success. The demise of Europe therefore is seen as a consequence of a lack of real values.</a:t>
            </a:r>
          </a:p>
          <a:p>
            <a:endParaRPr lang="en-GB" dirty="0"/>
          </a:p>
          <a:p>
            <a:r>
              <a:rPr lang="en-GB" dirty="0"/>
              <a:t>And he also goes beyond economy when talking about the political and military restructuring of the world. </a:t>
            </a:r>
          </a:p>
          <a:p>
            <a:endParaRPr lang="en-GB" dirty="0"/>
          </a:p>
        </p:txBody>
      </p:sp>
      <p:sp>
        <p:nvSpPr>
          <p:cNvPr id="4" name="Slide Number Placeholder 3"/>
          <p:cNvSpPr>
            <a:spLocks noGrp="1"/>
          </p:cNvSpPr>
          <p:nvPr>
            <p:ph type="sldNum" sz="quarter" idx="10"/>
          </p:nvPr>
        </p:nvSpPr>
        <p:spPr/>
        <p:txBody>
          <a:bodyPr/>
          <a:lstStyle/>
          <a:p>
            <a:fld id="{1CBA7C32-7085-4C81-B08A-0220B3287322}" type="slidenum">
              <a:rPr lang="en-GB" smtClean="0"/>
              <a:pPr/>
              <a:t>26</a:t>
            </a:fld>
            <a:endParaRPr lang="en-GB"/>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Or, during the same summer, at the release of a new Suzuki model at the </a:t>
            </a:r>
            <a:r>
              <a:rPr lang="en-GB" dirty="0" err="1"/>
              <a:t>Hugarian</a:t>
            </a:r>
            <a:r>
              <a:rPr lang="en-GB" dirty="0"/>
              <a:t> factory, the Prime Minister addressed mister Suzuki with these worlds:</a:t>
            </a:r>
          </a:p>
          <a:p>
            <a:endParaRPr lang="en-GB" dirty="0"/>
          </a:p>
          <a:p>
            <a:r>
              <a:rPr lang="en-GB" dirty="0"/>
              <a:t>Here he details what exactly those values are.</a:t>
            </a:r>
          </a:p>
          <a:p>
            <a:endParaRPr lang="en-GB" dirty="0"/>
          </a:p>
          <a:p>
            <a:r>
              <a:rPr lang="en-GB" dirty="0"/>
              <a:t>And he uses the “western flag” metaphor again, but instead of the “western wind”, he talks about the “eastern origin of the Hungarian nation” as an excuse to being members of the European Union. </a:t>
            </a:r>
          </a:p>
          <a:p>
            <a:endParaRPr lang="en-GB" dirty="0"/>
          </a:p>
          <a:p>
            <a:r>
              <a:rPr lang="en-GB" dirty="0"/>
              <a:t>Seen </a:t>
            </a:r>
            <a:r>
              <a:rPr lang="en-GB" dirty="0" err="1"/>
              <a:t>intertextually</a:t>
            </a:r>
            <a:r>
              <a:rPr lang="en-GB" dirty="0"/>
              <a:t>, these speeches complement one another, and they are obviously addresses at different audiences. </a:t>
            </a:r>
          </a:p>
          <a:p>
            <a:endParaRPr lang="en-GB" dirty="0"/>
          </a:p>
          <a:p>
            <a:r>
              <a:rPr lang="en-GB" dirty="0"/>
              <a:t>This last speech also takes us further to a second strand of the Asian discourse, one emphasizing an Asian origin.</a:t>
            </a:r>
          </a:p>
        </p:txBody>
      </p:sp>
      <p:sp>
        <p:nvSpPr>
          <p:cNvPr id="4" name="Slide Number Placeholder 3"/>
          <p:cNvSpPr>
            <a:spLocks noGrp="1"/>
          </p:cNvSpPr>
          <p:nvPr>
            <p:ph type="sldNum" sz="quarter" idx="10"/>
          </p:nvPr>
        </p:nvSpPr>
        <p:spPr/>
        <p:txBody>
          <a:bodyPr/>
          <a:lstStyle/>
          <a:p>
            <a:fld id="{1CBA7C32-7085-4C81-B08A-0220B3287322}" type="slidenum">
              <a:rPr lang="en-GB" smtClean="0"/>
              <a:pPr/>
              <a:t>27</a:t>
            </a:fld>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dirty="0"/>
              <a:t>The speech that became a true discursive event in this respect was delivered in July 2012 at a  meeting at the National Association of Entrepreneurs and Employers.</a:t>
            </a:r>
          </a:p>
          <a:p>
            <a:endParaRPr lang="en-GB" dirty="0"/>
          </a:p>
          <a:p>
            <a:r>
              <a:rPr lang="en-GB" dirty="0"/>
              <a:t>Compared to the previous one, this speech is rather antagonistic. Here the Prime Minister links the concept of “power” or “force” – as a political leadership strategy – to the “half-Asian origin” of the Hungarians. </a:t>
            </a:r>
          </a:p>
          <a:p>
            <a:endParaRPr lang="en-GB" dirty="0"/>
          </a:p>
          <a:p>
            <a:r>
              <a:rPr lang="en-GB" dirty="0"/>
              <a:t>The speech caused an outcry in the liberal media, and reflects a vision of Asia which from a Western liberal democratic perspective is far from flattering. </a:t>
            </a:r>
          </a:p>
          <a:p>
            <a:r>
              <a:rPr lang="en-GB" dirty="0"/>
              <a:t>It came, moreover, in the light of certain measures of the government, which could be seen as limiting the freedom of the press, and some other economic measures like the nationalisation of private </a:t>
            </a:r>
            <a:r>
              <a:rPr lang="en-GB" dirty="0" err="1"/>
              <a:t>pensionhouses</a:t>
            </a:r>
            <a:r>
              <a:rPr lang="en-GB" dirty="0"/>
              <a:t>.</a:t>
            </a:r>
          </a:p>
          <a:p>
            <a:endParaRPr lang="en-GB" dirty="0"/>
          </a:p>
          <a:p>
            <a:r>
              <a:rPr lang="en-GB" dirty="0"/>
              <a:t>The outrage was therefore caused not by the speech itself but in the light of autocratic policies.</a:t>
            </a:r>
          </a:p>
          <a:p>
            <a:endParaRPr lang="en-GB" dirty="0"/>
          </a:p>
          <a:p>
            <a:r>
              <a:rPr lang="en-GB" dirty="0"/>
              <a:t>Furthermore, the popularity of the idea of Asian origin had become so widespread during the previous two years, that the Prime Minister’s worlds have been read as authorising this previously unorthodox interpretation of historical material.</a:t>
            </a:r>
          </a:p>
          <a:p>
            <a:endParaRPr lang="en-GB" dirty="0"/>
          </a:p>
          <a:p>
            <a:r>
              <a:rPr lang="en-GB" dirty="0"/>
              <a:t>Here is where the background knowledge comes into the picture…</a:t>
            </a:r>
          </a:p>
        </p:txBody>
      </p:sp>
      <p:sp>
        <p:nvSpPr>
          <p:cNvPr id="4" name="Slide Number Placeholder 3"/>
          <p:cNvSpPr>
            <a:spLocks noGrp="1"/>
          </p:cNvSpPr>
          <p:nvPr>
            <p:ph type="sldNum" sz="quarter" idx="10"/>
          </p:nvPr>
        </p:nvSpPr>
        <p:spPr/>
        <p:txBody>
          <a:bodyPr/>
          <a:lstStyle/>
          <a:p>
            <a:fld id="{1CBA7C32-7085-4C81-B08A-0220B3287322}" type="slidenum">
              <a:rPr lang="en-GB" smtClean="0"/>
              <a:pPr/>
              <a:t>28</a:t>
            </a:fld>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GB" dirty="0"/>
              <a:t>The Asian origin of the Hungarians is usually formulated within the wider ideology of </a:t>
            </a:r>
            <a:r>
              <a:rPr lang="en-GB" dirty="0" err="1"/>
              <a:t>Turanism</a:t>
            </a:r>
            <a:r>
              <a:rPr lang="en-GB" dirty="0"/>
              <a:t>. </a:t>
            </a:r>
            <a:r>
              <a:rPr lang="en-GB" dirty="0" err="1"/>
              <a:t>Turanism</a:t>
            </a:r>
            <a:r>
              <a:rPr lang="en-GB" dirty="0"/>
              <a:t> emerged during the 19</a:t>
            </a:r>
            <a:r>
              <a:rPr lang="en-GB" baseline="30000" dirty="0"/>
              <a:t>th</a:t>
            </a:r>
            <a:r>
              <a:rPr lang="en-GB" dirty="0"/>
              <a:t> century as part of Hungarian nationalism opposing the Habsburg rule. It rejected the linguistic theory of a Finno-Ugrian origin, in support of a Turkic allegiance. According to this view, linguistic resemblances between the Finnish and the Hungarian must be separated from ethnicity, and the Hungarian tribe must have come from deeper in Asia than assumed by Finno-Ugrian theory.  Introduced as a linguistic concept, the term ‘</a:t>
            </a:r>
            <a:r>
              <a:rPr lang="en-GB" dirty="0" err="1"/>
              <a:t>Turan</a:t>
            </a:r>
            <a:r>
              <a:rPr lang="en-GB" dirty="0"/>
              <a:t>’ or ‘</a:t>
            </a:r>
            <a:r>
              <a:rPr lang="en-GB" dirty="0" err="1"/>
              <a:t>Turanian</a:t>
            </a:r>
            <a:r>
              <a:rPr lang="en-GB" dirty="0"/>
              <a:t>’ had soon reacquired its original geographical meaning, denoting the Central-Asian territories north of Iran, inhabited by nomadic tribes hostile to the Persians </a:t>
            </a:r>
          </a:p>
          <a:p>
            <a:r>
              <a:rPr lang="en-GB" dirty="0"/>
              <a:t>By the end of the nineteenth century the search for the ancestral homeland had driven many explorers to Eastern countries, and several branches of Hungarian oriental studies have been shaped by the </a:t>
            </a:r>
            <a:r>
              <a:rPr lang="en-GB" dirty="0" err="1"/>
              <a:t>Turanian</a:t>
            </a:r>
            <a:r>
              <a:rPr lang="en-GB" dirty="0"/>
              <a:t> vision. In popular conceptions the </a:t>
            </a:r>
            <a:r>
              <a:rPr lang="en-GB" dirty="0" err="1"/>
              <a:t>Turan</a:t>
            </a:r>
            <a:r>
              <a:rPr lang="en-GB" dirty="0"/>
              <a:t> stretched to include all the territories supposedly inhabited by kin-nations. In the strictest usage, it referred to Altaic-Uralian peoples like the Finns, Estonians, Turks, Mongols, Japanese or Koreans. More inclusive definitions incorporated the Chinese, the Tibetans and the Indians, and according to the most extreme vision, such ancient empires as the Sumerian, Aryan, Iranian, Scythian, Hittite, Assyrian or Etruscan (</a:t>
            </a:r>
            <a:r>
              <a:rPr lang="en-GB" dirty="0" err="1"/>
              <a:t>Paksa</a:t>
            </a:r>
            <a:r>
              <a:rPr lang="en-GB" dirty="0"/>
              <a:t> 2012: 33). It has been suggested that this sense of kinship is still alive in many Asian countries, being one of the few things that Japanese or Korean ‘average intellectuals’ mention when asked about Hungary (</a:t>
            </a:r>
            <a:r>
              <a:rPr lang="en-GB" dirty="0" err="1"/>
              <a:t>Osváth</a:t>
            </a:r>
            <a:r>
              <a:rPr lang="en-GB" dirty="0"/>
              <a:t> </a:t>
            </a:r>
            <a:r>
              <a:rPr lang="en-GB" dirty="0" err="1"/>
              <a:t>n.d</a:t>
            </a:r>
            <a:r>
              <a:rPr lang="en-GB" dirty="0"/>
              <a:t>.). The Chinese denomination </a:t>
            </a:r>
            <a:r>
              <a:rPr lang="en-GB" i="1" dirty="0" err="1"/>
              <a:t>Xiongyali</a:t>
            </a:r>
            <a:r>
              <a:rPr lang="en-GB" dirty="0"/>
              <a:t> is also supposed to share the same root with </a:t>
            </a:r>
            <a:r>
              <a:rPr lang="en-GB" i="1" dirty="0" err="1"/>
              <a:t>xiongnu</a:t>
            </a:r>
            <a:r>
              <a:rPr lang="en-GB" dirty="0"/>
              <a:t>, referring to an “Asian Hun nation” (</a:t>
            </a:r>
            <a:r>
              <a:rPr lang="en-GB" dirty="0" err="1"/>
              <a:t>Szunomár</a:t>
            </a:r>
            <a:r>
              <a:rPr lang="en-GB" dirty="0"/>
              <a:t> 2011: 388), and according to T</a:t>
            </a:r>
            <a:r>
              <a:rPr lang="hu-HU" dirty="0"/>
              <a:t>álas (2008a), </a:t>
            </a:r>
            <a:r>
              <a:rPr lang="hu-HU" dirty="0" err="1"/>
              <a:t>at</a:t>
            </a:r>
            <a:r>
              <a:rPr lang="hu-HU" dirty="0"/>
              <a:t> </a:t>
            </a:r>
            <a:r>
              <a:rPr lang="hu-HU" dirty="0" err="1"/>
              <a:t>the</a:t>
            </a:r>
            <a:r>
              <a:rPr lang="hu-HU" dirty="0"/>
              <a:t> </a:t>
            </a:r>
            <a:r>
              <a:rPr lang="hu-HU" dirty="0" err="1"/>
              <a:t>turn</a:t>
            </a:r>
            <a:r>
              <a:rPr lang="hu-HU" dirty="0"/>
              <a:t> of </a:t>
            </a:r>
            <a:r>
              <a:rPr lang="hu-HU" dirty="0" err="1"/>
              <a:t>the</a:t>
            </a:r>
            <a:r>
              <a:rPr lang="hu-HU" dirty="0"/>
              <a:t> </a:t>
            </a:r>
            <a:r>
              <a:rPr lang="hu-HU" dirty="0" err="1"/>
              <a:t>twentieth</a:t>
            </a:r>
            <a:r>
              <a:rPr lang="hu-HU" dirty="0"/>
              <a:t> </a:t>
            </a:r>
            <a:r>
              <a:rPr lang="hu-HU" dirty="0" err="1"/>
              <a:t>century</a:t>
            </a:r>
            <a:r>
              <a:rPr lang="en-GB" dirty="0"/>
              <a:t>,</a:t>
            </a:r>
          </a:p>
          <a:p>
            <a:r>
              <a:rPr lang="en-GB" dirty="0"/>
              <a:t>there was a widespread belief in China that the Hungarians, of Inner Asian origin and whose ancestors had been living on the East-Western borderlands of today’s China at the feet of the Altai and </a:t>
            </a:r>
            <a:r>
              <a:rPr lang="en-GB" dirty="0" err="1"/>
              <a:t>Tien</a:t>
            </a:r>
            <a:r>
              <a:rPr lang="en-GB" dirty="0"/>
              <a:t> Shan mountains some two thousand years ago, during the Han dynasty, are in fact the westernmost located and most civilised representatives of the ‘yellow race’ (2008a: 200).</a:t>
            </a:r>
          </a:p>
          <a:p>
            <a:endParaRPr lang="en-GB" dirty="0"/>
          </a:p>
          <a:p>
            <a:r>
              <a:rPr lang="en-GB" dirty="0"/>
              <a:t>In the first half of the past century </a:t>
            </a:r>
            <a:r>
              <a:rPr lang="en-GB" dirty="0" err="1"/>
              <a:t>Turanism</a:t>
            </a:r>
            <a:r>
              <a:rPr lang="en-GB" dirty="0"/>
              <a:t> became part of the extreme right’s official ideology, falling into disrepute after the Second World War. During communism it was rejected and demonised as a Nazi ideology, being eliminated from popular knowledge. It was only after the fall of Communism that elements of the </a:t>
            </a:r>
            <a:r>
              <a:rPr lang="en-GB" dirty="0" err="1"/>
              <a:t>Turanic</a:t>
            </a:r>
            <a:r>
              <a:rPr lang="en-GB" dirty="0"/>
              <a:t> thought have been revived in certain extreme-right circles, remaining, nevertheless, voiceless in mainstream politics and the academia (</a:t>
            </a:r>
            <a:r>
              <a:rPr lang="en-GB" dirty="0" err="1"/>
              <a:t>Paksa</a:t>
            </a:r>
            <a:r>
              <a:rPr lang="en-GB" dirty="0"/>
              <a:t> 2012). </a:t>
            </a:r>
          </a:p>
          <a:p>
            <a:r>
              <a:rPr lang="en-GB" dirty="0"/>
              <a:t>Since the great political success of the extreme-right </a:t>
            </a:r>
            <a:r>
              <a:rPr lang="en-GB" dirty="0" err="1"/>
              <a:t>Jobbik</a:t>
            </a:r>
            <a:r>
              <a:rPr lang="en-GB" dirty="0"/>
              <a:t>, the position of </a:t>
            </a:r>
            <a:r>
              <a:rPr lang="en-GB" dirty="0" err="1"/>
              <a:t>Turanism</a:t>
            </a:r>
            <a:r>
              <a:rPr lang="en-GB" dirty="0"/>
              <a:t> seems to be changing, and </a:t>
            </a:r>
            <a:r>
              <a:rPr lang="en-GB" dirty="0" err="1"/>
              <a:t>Turanists</a:t>
            </a:r>
            <a:r>
              <a:rPr lang="en-GB" dirty="0"/>
              <a:t> are able to make their voices heard more widely</a:t>
            </a:r>
          </a:p>
          <a:p>
            <a:endParaRPr lang="en-GB" dirty="0"/>
          </a:p>
        </p:txBody>
      </p:sp>
      <p:sp>
        <p:nvSpPr>
          <p:cNvPr id="4" name="Slide Number Placeholder 3"/>
          <p:cNvSpPr>
            <a:spLocks noGrp="1"/>
          </p:cNvSpPr>
          <p:nvPr>
            <p:ph type="sldNum" sz="quarter" idx="10"/>
          </p:nvPr>
        </p:nvSpPr>
        <p:spPr/>
        <p:txBody>
          <a:bodyPr/>
          <a:lstStyle/>
          <a:p>
            <a:fld id="{1CBA7C32-7085-4C81-B08A-0220B3287322}" type="slidenum">
              <a:rPr lang="en-GB" smtClean="0"/>
              <a:pPr/>
              <a:t>29</a:t>
            </a:fld>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3</a:t>
            </a:fld>
            <a:endParaRPr lang="en-GB"/>
          </a:p>
        </p:txBody>
      </p:sp>
    </p:spTree>
    <p:extLst>
      <p:ext uri="{BB962C8B-B14F-4D97-AF65-F5344CB8AC3E}">
        <p14:creationId xmlns:p14="http://schemas.microsoft.com/office/powerpoint/2010/main" val="12945794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It was following these events that a speech by the National Economy minister was turned into a discursive event. </a:t>
            </a:r>
          </a:p>
          <a:p>
            <a:r>
              <a:rPr lang="en-GB" dirty="0"/>
              <a:t>The minister reacted to a question from the audience with this humorous – but serious response. Obviously he was inaccurately referring to the Mongolian spot, widespread in many Asian and south-American populations. </a:t>
            </a:r>
          </a:p>
          <a:p>
            <a:endParaRPr lang="en-GB" dirty="0"/>
          </a:p>
          <a:p>
            <a:r>
              <a:rPr lang="en-GB" dirty="0"/>
              <a:t>What is truly meaningful is not the discursive event itself, but what lies behind it – a widespread belief in the Asian ethnic origin. </a:t>
            </a:r>
          </a:p>
          <a:p>
            <a:endParaRPr lang="en-GB" dirty="0"/>
          </a:p>
          <a:p>
            <a:r>
              <a:rPr lang="en-GB" dirty="0"/>
              <a:t>Something that had been a rejected ideology in the past has found its way into mainstream political discourse and could deeply change the national self-identification of the Hungarians. </a:t>
            </a:r>
          </a:p>
        </p:txBody>
      </p:sp>
      <p:sp>
        <p:nvSpPr>
          <p:cNvPr id="4" name="Slide Number Placeholder 3"/>
          <p:cNvSpPr>
            <a:spLocks noGrp="1"/>
          </p:cNvSpPr>
          <p:nvPr>
            <p:ph type="sldNum" sz="quarter" idx="10"/>
          </p:nvPr>
        </p:nvSpPr>
        <p:spPr/>
        <p:txBody>
          <a:bodyPr/>
          <a:lstStyle/>
          <a:p>
            <a:fld id="{1CBA7C32-7085-4C81-B08A-0220B3287322}" type="slidenum">
              <a:rPr lang="en-GB" smtClean="0"/>
              <a:pPr/>
              <a:t>30</a:t>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4</a:t>
            </a:fld>
            <a:endParaRPr lang="en-GB"/>
          </a:p>
        </p:txBody>
      </p:sp>
    </p:spTree>
    <p:extLst>
      <p:ext uri="{BB962C8B-B14F-4D97-AF65-F5344CB8AC3E}">
        <p14:creationId xmlns:p14="http://schemas.microsoft.com/office/powerpoint/2010/main" val="941891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5</a:t>
            </a:fld>
            <a:endParaRPr lang="en-GB"/>
          </a:p>
        </p:txBody>
      </p:sp>
    </p:spTree>
    <p:extLst>
      <p:ext uri="{BB962C8B-B14F-4D97-AF65-F5344CB8AC3E}">
        <p14:creationId xmlns:p14="http://schemas.microsoft.com/office/powerpoint/2010/main" val="585424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6</a:t>
            </a:fld>
            <a:endParaRPr lang="en-GB"/>
          </a:p>
        </p:txBody>
      </p:sp>
    </p:spTree>
    <p:extLst>
      <p:ext uri="{BB962C8B-B14F-4D97-AF65-F5344CB8AC3E}">
        <p14:creationId xmlns:p14="http://schemas.microsoft.com/office/powerpoint/2010/main" val="3474745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7</a:t>
            </a:fld>
            <a:endParaRPr lang="en-GB"/>
          </a:p>
        </p:txBody>
      </p:sp>
    </p:spTree>
    <p:extLst>
      <p:ext uri="{BB962C8B-B14F-4D97-AF65-F5344CB8AC3E}">
        <p14:creationId xmlns:p14="http://schemas.microsoft.com/office/powerpoint/2010/main" val="432472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8</a:t>
            </a:fld>
            <a:endParaRPr lang="en-GB"/>
          </a:p>
        </p:txBody>
      </p:sp>
    </p:spTree>
    <p:extLst>
      <p:ext uri="{BB962C8B-B14F-4D97-AF65-F5344CB8AC3E}">
        <p14:creationId xmlns:p14="http://schemas.microsoft.com/office/powerpoint/2010/main" val="2920700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50E3DF-DFD9-4B5A-B51E-86943CFC2C76}" type="slidenum">
              <a:rPr lang="en-GB" smtClean="0"/>
              <a:t>9</a:t>
            </a:fld>
            <a:endParaRPr lang="en-GB"/>
          </a:p>
        </p:txBody>
      </p:sp>
    </p:spTree>
    <p:extLst>
      <p:ext uri="{BB962C8B-B14F-4D97-AF65-F5344CB8AC3E}">
        <p14:creationId xmlns:p14="http://schemas.microsoft.com/office/powerpoint/2010/main" val="16355934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1BF7B5-2263-6AF6-769D-EA2FB29E982D}"/>
              </a:ext>
            </a:extLst>
          </p:cNvPr>
          <p:cNvPicPr>
            <a:picLocks noChangeAspect="1"/>
          </p:cNvPicPr>
          <p:nvPr userDrawn="1"/>
        </p:nvPicPr>
        <p:blipFill>
          <a:blip r:embed="rId2"/>
          <a:srcRect/>
          <a:stretch/>
        </p:blipFill>
        <p:spPr>
          <a:xfrm>
            <a:off x="0" y="-7869"/>
            <a:ext cx="9144000" cy="5143500"/>
          </a:xfrm>
          <a:prstGeom prst="rect">
            <a:avLst/>
          </a:prstGeom>
        </p:spPr>
      </p:pic>
      <p:sp>
        <p:nvSpPr>
          <p:cNvPr id="2" name="Title 1"/>
          <p:cNvSpPr>
            <a:spLocks noGrp="1"/>
          </p:cNvSpPr>
          <p:nvPr>
            <p:ph type="ctrTitle" hasCustomPrompt="1"/>
          </p:nvPr>
        </p:nvSpPr>
        <p:spPr>
          <a:xfrm>
            <a:off x="1506453" y="2512608"/>
            <a:ext cx="6131085" cy="781398"/>
          </a:xfrm>
          <a:prstGeom prst="rect">
            <a:avLst/>
          </a:prstGeom>
          <a:effectLst>
            <a:outerShdw blurRad="50800" dist="38100" algn="l" rotWithShape="0">
              <a:prstClr val="black">
                <a:alpha val="40000"/>
              </a:prstClr>
            </a:outerShdw>
          </a:effectLst>
        </p:spPr>
        <p:txBody>
          <a:bodyPr anchor="t">
            <a:noAutofit/>
          </a:bodyPr>
          <a:lstStyle>
            <a:lvl1pPr algn="ctr">
              <a:defRPr sz="3200"/>
            </a:lvl1pPr>
          </a:lstStyle>
          <a:p>
            <a:r>
              <a:rPr lang="en-US" dirty="0"/>
              <a:t>Title</a:t>
            </a:r>
          </a:p>
        </p:txBody>
      </p:sp>
      <p:sp>
        <p:nvSpPr>
          <p:cNvPr id="3" name="Subtitle 2"/>
          <p:cNvSpPr>
            <a:spLocks noGrp="1"/>
          </p:cNvSpPr>
          <p:nvPr>
            <p:ph type="subTitle" idx="1" hasCustomPrompt="1"/>
          </p:nvPr>
        </p:nvSpPr>
        <p:spPr>
          <a:xfrm>
            <a:off x="2956853" y="3318386"/>
            <a:ext cx="3230289" cy="374810"/>
          </a:xfrm>
          <a:prstGeom prst="rect">
            <a:avLst/>
          </a:prstGeom>
        </p:spPr>
        <p:txBody>
          <a:bodyPr/>
          <a:lstStyle>
            <a:lvl1pPr marL="0" indent="0" algn="ctr">
              <a:buNone/>
              <a:defRPr b="1">
                <a:solidFill>
                  <a:srgbClr val="5E8F3D"/>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Week</a:t>
            </a:r>
          </a:p>
        </p:txBody>
      </p:sp>
      <p:pic>
        <p:nvPicPr>
          <p:cNvPr id="13" name="Graphic 12" descr="Lecturer with solid fill">
            <a:extLst>
              <a:ext uri="{FF2B5EF4-FFF2-40B4-BE49-F238E27FC236}">
                <a16:creationId xmlns:a16="http://schemas.microsoft.com/office/drawing/2014/main" id="{0902C7C1-7DD9-E8D0-4505-8147D9E38D3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506453" y="3699520"/>
            <a:ext cx="213499" cy="213499"/>
          </a:xfrm>
          <a:prstGeom prst="rect">
            <a:avLst/>
          </a:prstGeom>
        </p:spPr>
      </p:pic>
      <p:pic>
        <p:nvPicPr>
          <p:cNvPr id="16" name="Graphic 15" descr="Daily calendar with solid fill">
            <a:extLst>
              <a:ext uri="{FF2B5EF4-FFF2-40B4-BE49-F238E27FC236}">
                <a16:creationId xmlns:a16="http://schemas.microsoft.com/office/drawing/2014/main" id="{9BD152D6-1D7A-55CE-37FE-209C0280C8A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506453" y="3935854"/>
            <a:ext cx="197906" cy="197906"/>
          </a:xfrm>
          <a:prstGeom prst="rect">
            <a:avLst/>
          </a:prstGeom>
        </p:spPr>
      </p:pic>
      <p:sp>
        <p:nvSpPr>
          <p:cNvPr id="17" name="TextBox 16">
            <a:extLst>
              <a:ext uri="{FF2B5EF4-FFF2-40B4-BE49-F238E27FC236}">
                <a16:creationId xmlns:a16="http://schemas.microsoft.com/office/drawing/2014/main" id="{FE7AF914-6614-3836-D8D9-25838D033A3C}"/>
              </a:ext>
            </a:extLst>
          </p:cNvPr>
          <p:cNvSpPr txBox="1"/>
          <p:nvPr userDrawn="1"/>
        </p:nvSpPr>
        <p:spPr>
          <a:xfrm>
            <a:off x="1644488" y="3658387"/>
            <a:ext cx="1453941" cy="307777"/>
          </a:xfrm>
          <a:prstGeom prst="rect">
            <a:avLst/>
          </a:prstGeom>
          <a:noFill/>
        </p:spPr>
        <p:txBody>
          <a:bodyPr wrap="square" rtlCol="0">
            <a:spAutoFit/>
          </a:bodyPr>
          <a:lstStyle/>
          <a:p>
            <a:r>
              <a:rPr lang="en-GB" sz="1400" b="1" dirty="0">
                <a:solidFill>
                  <a:schemeClr val="tx1">
                    <a:lumMod val="85000"/>
                    <a:lumOff val="15000"/>
                  </a:schemeClr>
                </a:solidFill>
                <a:latin typeface="Arial Narrow" panose="020B0606020202030204" pitchFamily="34" charset="0"/>
              </a:rPr>
              <a:t>Dr Chris Moreh</a:t>
            </a:r>
          </a:p>
        </p:txBody>
      </p:sp>
      <p:sp>
        <p:nvSpPr>
          <p:cNvPr id="18" name="TextBox 17">
            <a:extLst>
              <a:ext uri="{FF2B5EF4-FFF2-40B4-BE49-F238E27FC236}">
                <a16:creationId xmlns:a16="http://schemas.microsoft.com/office/drawing/2014/main" id="{DC257CE5-ACA0-76F1-5217-13A629AF568D}"/>
              </a:ext>
            </a:extLst>
          </p:cNvPr>
          <p:cNvSpPr txBox="1"/>
          <p:nvPr userDrawn="1"/>
        </p:nvSpPr>
        <p:spPr>
          <a:xfrm>
            <a:off x="1644488" y="3879128"/>
            <a:ext cx="1453941" cy="307777"/>
          </a:xfrm>
          <a:prstGeom prst="rect">
            <a:avLst/>
          </a:prstGeom>
          <a:noFill/>
        </p:spPr>
        <p:txBody>
          <a:bodyPr wrap="square" rtlCol="0">
            <a:spAutoFit/>
          </a:bodyPr>
          <a:lstStyle/>
          <a:p>
            <a:r>
              <a:rPr lang="en-GB" sz="1400" b="1" dirty="0">
                <a:solidFill>
                  <a:schemeClr val="tx1">
                    <a:lumMod val="85000"/>
                    <a:lumOff val="15000"/>
                  </a:schemeClr>
                </a:solidFill>
                <a:latin typeface="Arial Narrow" panose="020B0606020202030204" pitchFamily="34" charset="0"/>
              </a:rPr>
              <a:t>2023/2024</a:t>
            </a:r>
          </a:p>
        </p:txBody>
      </p:sp>
      <p:pic>
        <p:nvPicPr>
          <p:cNvPr id="28" name="Picture 27">
            <a:extLst>
              <a:ext uri="{FF2B5EF4-FFF2-40B4-BE49-F238E27FC236}">
                <a16:creationId xmlns:a16="http://schemas.microsoft.com/office/drawing/2014/main" id="{84562F15-5D22-9ECC-782E-02146EB667A6}"/>
              </a:ext>
            </a:extLst>
          </p:cNvPr>
          <p:cNvPicPr>
            <a:picLocks noChangeAspect="1"/>
          </p:cNvPicPr>
          <p:nvPr userDrawn="1"/>
        </p:nvPicPr>
        <p:blipFill>
          <a:blip r:embed="rId7"/>
          <a:srcRect/>
          <a:stretch/>
        </p:blipFill>
        <p:spPr>
          <a:xfrm>
            <a:off x="1380269" y="637860"/>
            <a:ext cx="6383452" cy="1788479"/>
          </a:xfrm>
          <a:prstGeom prst="rect">
            <a:avLst/>
          </a:prstGeom>
        </p:spPr>
      </p:pic>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532376" cy="371011"/>
          </a:xfrm>
          <a:prstGeom prst="rect">
            <a:avLst/>
          </a:prstGeom>
        </p:spPr>
        <p:txBody>
          <a:bodyPr/>
          <a:lstStyle>
            <a:lvl1pPr>
              <a:defRPr/>
            </a:lvl1pPr>
          </a:lstStyle>
          <a:p>
            <a:r>
              <a:rPr lang="en-US"/>
              <a:t>Click to edit Master title style</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r>
              <a:rPr lang="en-US" dirty="0"/>
              <a:t>Slide </a:t>
            </a:r>
            <a:fld id="{C5EF2332-01BF-834F-8236-50238282D533}" type="slidenum">
              <a:rPr lang="en-US" smtClean="0"/>
              <a:pPr/>
              <a:t>‹#›</a:t>
            </a:fld>
            <a:endParaRPr lang="en-US" dirty="0"/>
          </a:p>
        </p:txBody>
      </p:sp>
      <p:sp>
        <p:nvSpPr>
          <p:cNvPr id="7" name="Rectangle 6">
            <a:extLst>
              <a:ext uri="{FF2B5EF4-FFF2-40B4-BE49-F238E27FC236}">
                <a16:creationId xmlns:a16="http://schemas.microsoft.com/office/drawing/2014/main" id="{AD0EF9C7-D113-CFA2-908E-4C505674E25B}"/>
              </a:ext>
            </a:extLst>
          </p:cNvPr>
          <p:cNvSpPr/>
          <p:nvPr userDrawn="1"/>
        </p:nvSpPr>
        <p:spPr>
          <a:xfrm>
            <a:off x="457200" y="795153"/>
            <a:ext cx="4544438" cy="217923"/>
          </a:xfrm>
          <a:prstGeom prst="rect">
            <a:avLst/>
          </a:prstGeom>
          <a:solidFill>
            <a:srgbClr val="FFF4D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b="1" dirty="0">
                <a:solidFill>
                  <a:schemeClr val="tx1"/>
                </a:solidFill>
                <a:latin typeface="Courier New" panose="02070309020205020404" pitchFamily="49" charset="0"/>
                <a:cs typeface="Courier New" panose="02070309020205020404" pitchFamily="49" charset="0"/>
              </a:rPr>
              <a:t>&lt;/&gt;</a:t>
            </a:r>
          </a:p>
        </p:txBody>
      </p:sp>
      <p:sp>
        <p:nvSpPr>
          <p:cNvPr id="3" name="Text Placeholder 3">
            <a:extLst>
              <a:ext uri="{FF2B5EF4-FFF2-40B4-BE49-F238E27FC236}">
                <a16:creationId xmlns:a16="http://schemas.microsoft.com/office/drawing/2014/main" id="{9230A994-0349-2ECC-612E-CA66214407C1}"/>
              </a:ext>
            </a:extLst>
          </p:cNvPr>
          <p:cNvSpPr>
            <a:spLocks noGrp="1"/>
          </p:cNvSpPr>
          <p:nvPr>
            <p:ph type="body" sz="half" idx="2"/>
          </p:nvPr>
        </p:nvSpPr>
        <p:spPr>
          <a:xfrm>
            <a:off x="457200" y="1103875"/>
            <a:ext cx="4555554" cy="3744419"/>
          </a:xfrm>
          <a:prstGeom prst="rect">
            <a:avLst/>
          </a:prstGeom>
          <a:solidFill>
            <a:srgbClr val="FFF4D1"/>
          </a:solidFill>
          <a:effectLst>
            <a:outerShdw blurRad="38100" dist="25400" dir="5400000" algn="ctr" rotWithShape="0">
              <a:schemeClr val="tx1">
                <a:alpha val="35000"/>
              </a:schemeClr>
            </a:outerShdw>
          </a:effectLst>
        </p:spPr>
        <p:txBody>
          <a:bodyPr>
            <a:normAutofit/>
          </a:bodyPr>
          <a:lstStyle>
            <a:lvl1pPr marL="0" indent="0">
              <a:buNone/>
              <a:defRPr sz="1100">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13">
            <a:extLst>
              <a:ext uri="{FF2B5EF4-FFF2-40B4-BE49-F238E27FC236}">
                <a16:creationId xmlns:a16="http://schemas.microsoft.com/office/drawing/2014/main" id="{F2D88C25-46CF-1625-0335-D16D0CFF5B62}"/>
              </a:ext>
            </a:extLst>
          </p:cNvPr>
          <p:cNvSpPr>
            <a:spLocks noGrp="1"/>
          </p:cNvSpPr>
          <p:nvPr>
            <p:ph type="body" sz="quarter" idx="13"/>
          </p:nvPr>
        </p:nvSpPr>
        <p:spPr>
          <a:xfrm>
            <a:off x="5170936" y="846186"/>
            <a:ext cx="3509962" cy="746941"/>
          </a:xfrm>
          <a:prstGeom prst="borderCallout1">
            <a:avLst>
              <a:gd name="adj1" fmla="val 48856"/>
              <a:gd name="adj2" fmla="val -274"/>
              <a:gd name="adj3" fmla="val 49021"/>
              <a:gd name="adj4" fmla="val -31246"/>
            </a:avLst>
          </a:prstGeom>
          <a:solidFill>
            <a:schemeClr val="bg2">
              <a:lumMod val="90000"/>
            </a:schemeClr>
          </a:solidFill>
          <a:ln w="12700">
            <a:solidFill>
              <a:schemeClr val="bg2">
                <a:lumMod val="25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5" name="Text Placeholder 13">
            <a:extLst>
              <a:ext uri="{FF2B5EF4-FFF2-40B4-BE49-F238E27FC236}">
                <a16:creationId xmlns:a16="http://schemas.microsoft.com/office/drawing/2014/main" id="{1B9C554B-7E7A-3015-1DF3-6130D7D3568C}"/>
              </a:ext>
            </a:extLst>
          </p:cNvPr>
          <p:cNvSpPr>
            <a:spLocks noGrp="1"/>
          </p:cNvSpPr>
          <p:nvPr>
            <p:ph type="body" sz="quarter" idx="14"/>
          </p:nvPr>
        </p:nvSpPr>
        <p:spPr>
          <a:xfrm>
            <a:off x="5176838" y="1660596"/>
            <a:ext cx="3509962" cy="746941"/>
          </a:xfrm>
          <a:prstGeom prst="borderCallout1">
            <a:avLst>
              <a:gd name="adj1" fmla="val 48856"/>
              <a:gd name="adj2" fmla="val -274"/>
              <a:gd name="adj3" fmla="val 49021"/>
              <a:gd name="adj4" fmla="val -31246"/>
            </a:avLst>
          </a:prstGeom>
          <a:solidFill>
            <a:schemeClr val="bg2">
              <a:lumMod val="90000"/>
            </a:schemeClr>
          </a:solidFill>
          <a:ln w="12700">
            <a:solidFill>
              <a:schemeClr val="bg2">
                <a:lumMod val="25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6" name="Text Placeholder 13">
            <a:extLst>
              <a:ext uri="{FF2B5EF4-FFF2-40B4-BE49-F238E27FC236}">
                <a16:creationId xmlns:a16="http://schemas.microsoft.com/office/drawing/2014/main" id="{108EE0C6-B2B1-B8CC-8ED9-05F5E01E9C37}"/>
              </a:ext>
            </a:extLst>
          </p:cNvPr>
          <p:cNvSpPr>
            <a:spLocks noGrp="1"/>
          </p:cNvSpPr>
          <p:nvPr>
            <p:ph type="body" sz="quarter" idx="15"/>
          </p:nvPr>
        </p:nvSpPr>
        <p:spPr>
          <a:xfrm>
            <a:off x="5170936" y="2474259"/>
            <a:ext cx="3509962" cy="746941"/>
          </a:xfrm>
          <a:prstGeom prst="borderCallout1">
            <a:avLst>
              <a:gd name="adj1" fmla="val 48856"/>
              <a:gd name="adj2" fmla="val -274"/>
              <a:gd name="adj3" fmla="val 49021"/>
              <a:gd name="adj4" fmla="val -31246"/>
            </a:avLst>
          </a:prstGeom>
          <a:solidFill>
            <a:schemeClr val="bg2">
              <a:lumMod val="90000"/>
            </a:schemeClr>
          </a:solidFill>
          <a:ln w="12700">
            <a:solidFill>
              <a:schemeClr val="bg2">
                <a:lumMod val="25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7" name="Text Placeholder 13">
            <a:extLst>
              <a:ext uri="{FF2B5EF4-FFF2-40B4-BE49-F238E27FC236}">
                <a16:creationId xmlns:a16="http://schemas.microsoft.com/office/drawing/2014/main" id="{A58E1145-CE35-74B4-04F3-3F6A2CFDD3E2}"/>
              </a:ext>
            </a:extLst>
          </p:cNvPr>
          <p:cNvSpPr>
            <a:spLocks noGrp="1"/>
          </p:cNvSpPr>
          <p:nvPr>
            <p:ph type="body" sz="quarter" idx="16"/>
          </p:nvPr>
        </p:nvSpPr>
        <p:spPr>
          <a:xfrm>
            <a:off x="5170936" y="3287806"/>
            <a:ext cx="3509962" cy="746941"/>
          </a:xfrm>
          <a:prstGeom prst="borderCallout1">
            <a:avLst>
              <a:gd name="adj1" fmla="val 48856"/>
              <a:gd name="adj2" fmla="val -274"/>
              <a:gd name="adj3" fmla="val 49021"/>
              <a:gd name="adj4" fmla="val -31246"/>
            </a:avLst>
          </a:prstGeom>
          <a:solidFill>
            <a:schemeClr val="bg2">
              <a:lumMod val="90000"/>
            </a:schemeClr>
          </a:solidFill>
          <a:ln w="12700">
            <a:solidFill>
              <a:schemeClr val="bg2">
                <a:lumMod val="25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8" name="Text Placeholder 13">
            <a:extLst>
              <a:ext uri="{FF2B5EF4-FFF2-40B4-BE49-F238E27FC236}">
                <a16:creationId xmlns:a16="http://schemas.microsoft.com/office/drawing/2014/main" id="{CB93C2E5-0D44-15AF-EE6B-BE5799D8B00C}"/>
              </a:ext>
            </a:extLst>
          </p:cNvPr>
          <p:cNvSpPr>
            <a:spLocks noGrp="1"/>
          </p:cNvSpPr>
          <p:nvPr>
            <p:ph type="body" sz="quarter" idx="17"/>
          </p:nvPr>
        </p:nvSpPr>
        <p:spPr>
          <a:xfrm>
            <a:off x="5170936" y="4101353"/>
            <a:ext cx="3509962" cy="746941"/>
          </a:xfrm>
          <a:prstGeom prst="borderCallout1">
            <a:avLst>
              <a:gd name="adj1" fmla="val 48856"/>
              <a:gd name="adj2" fmla="val -274"/>
              <a:gd name="adj3" fmla="val 49021"/>
              <a:gd name="adj4" fmla="val -31246"/>
            </a:avLst>
          </a:prstGeom>
          <a:solidFill>
            <a:schemeClr val="bg2">
              <a:lumMod val="90000"/>
            </a:schemeClr>
          </a:solidFill>
          <a:ln w="12700">
            <a:solidFill>
              <a:schemeClr val="bg2">
                <a:lumMod val="25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Tree>
    <p:extLst>
      <p:ext uri="{BB962C8B-B14F-4D97-AF65-F5344CB8AC3E}">
        <p14:creationId xmlns:p14="http://schemas.microsoft.com/office/powerpoint/2010/main" val="3498150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532376" cy="371011"/>
          </a:xfrm>
          <a:prstGeom prst="rect">
            <a:avLst/>
          </a:prstGeom>
        </p:spPr>
        <p:txBody>
          <a:bodyPr/>
          <a:lstStyle>
            <a:lvl1pPr>
              <a:defRPr/>
            </a:lvl1pPr>
          </a:lstStyle>
          <a:p>
            <a:r>
              <a:rPr lang="en-US"/>
              <a:t>Click to edit Master title style</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r>
              <a:rPr lang="en-US" dirty="0"/>
              <a:t>Slide </a:t>
            </a:r>
            <a:fld id="{C5EF2332-01BF-834F-8236-50238282D533}" type="slidenum">
              <a:rPr lang="en-US" smtClean="0"/>
              <a:pPr/>
              <a:t>‹#›</a:t>
            </a:fld>
            <a:endParaRPr lang="en-US" dirty="0"/>
          </a:p>
        </p:txBody>
      </p:sp>
      <p:sp>
        <p:nvSpPr>
          <p:cNvPr id="10" name="Rectangle 9">
            <a:extLst>
              <a:ext uri="{FF2B5EF4-FFF2-40B4-BE49-F238E27FC236}">
                <a16:creationId xmlns:a16="http://schemas.microsoft.com/office/drawing/2014/main" id="{181FEFBD-4227-460D-52B0-6E1E0EB0F2ED}"/>
              </a:ext>
            </a:extLst>
          </p:cNvPr>
          <p:cNvSpPr/>
          <p:nvPr userDrawn="1"/>
        </p:nvSpPr>
        <p:spPr>
          <a:xfrm>
            <a:off x="457200" y="795153"/>
            <a:ext cx="4555554" cy="212180"/>
          </a:xfrm>
          <a:prstGeom prst="rect">
            <a:avLst/>
          </a:prstGeom>
          <a:solidFill>
            <a:srgbClr val="FAE3D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b="1" dirty="0">
                <a:solidFill>
                  <a:schemeClr val="tx1"/>
                </a:solidFill>
                <a:latin typeface="Courier New" panose="02070309020205020404" pitchFamily="49" charset="0"/>
                <a:cs typeface="Courier New" panose="02070309020205020404" pitchFamily="49" charset="0"/>
              </a:rPr>
              <a:t>Output</a:t>
            </a:r>
          </a:p>
        </p:txBody>
      </p:sp>
      <p:sp>
        <p:nvSpPr>
          <p:cNvPr id="3" name="Text Placeholder 13">
            <a:extLst>
              <a:ext uri="{FF2B5EF4-FFF2-40B4-BE49-F238E27FC236}">
                <a16:creationId xmlns:a16="http://schemas.microsoft.com/office/drawing/2014/main" id="{7FC397DE-4A0E-A3E8-5FCE-2E2578280462}"/>
              </a:ext>
            </a:extLst>
          </p:cNvPr>
          <p:cNvSpPr>
            <a:spLocks noGrp="1"/>
          </p:cNvSpPr>
          <p:nvPr>
            <p:ph type="body" sz="quarter" idx="13"/>
          </p:nvPr>
        </p:nvSpPr>
        <p:spPr>
          <a:xfrm>
            <a:off x="5170936" y="846186"/>
            <a:ext cx="3509962" cy="746941"/>
          </a:xfrm>
          <a:prstGeom prst="borderCallout1">
            <a:avLst>
              <a:gd name="adj1" fmla="val 48856"/>
              <a:gd name="adj2" fmla="val -274"/>
              <a:gd name="adj3" fmla="val 49021"/>
              <a:gd name="adj4" fmla="val -31246"/>
            </a:avLst>
          </a:prstGeom>
          <a:solidFill>
            <a:schemeClr val="accent1">
              <a:lumMod val="20000"/>
              <a:lumOff val="80000"/>
            </a:schemeClr>
          </a:solidFill>
          <a:ln w="12700">
            <a:solidFill>
              <a:schemeClr val="accent1">
                <a:lumMod val="50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7" name="Text Placeholder 13">
            <a:extLst>
              <a:ext uri="{FF2B5EF4-FFF2-40B4-BE49-F238E27FC236}">
                <a16:creationId xmlns:a16="http://schemas.microsoft.com/office/drawing/2014/main" id="{42A8D10E-77E4-4EB7-D6B9-9A0C7501508A}"/>
              </a:ext>
            </a:extLst>
          </p:cNvPr>
          <p:cNvSpPr>
            <a:spLocks noGrp="1"/>
          </p:cNvSpPr>
          <p:nvPr>
            <p:ph type="body" sz="quarter" idx="14"/>
          </p:nvPr>
        </p:nvSpPr>
        <p:spPr>
          <a:xfrm>
            <a:off x="5176838" y="1660596"/>
            <a:ext cx="3509962" cy="746941"/>
          </a:xfrm>
          <a:prstGeom prst="borderCallout1">
            <a:avLst>
              <a:gd name="adj1" fmla="val 48856"/>
              <a:gd name="adj2" fmla="val -274"/>
              <a:gd name="adj3" fmla="val 49021"/>
              <a:gd name="adj4" fmla="val -31246"/>
            </a:avLst>
          </a:prstGeom>
          <a:solidFill>
            <a:schemeClr val="accent1">
              <a:lumMod val="20000"/>
              <a:lumOff val="80000"/>
            </a:schemeClr>
          </a:solidFill>
          <a:ln w="12700">
            <a:solidFill>
              <a:schemeClr val="accent1">
                <a:lumMod val="50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4" name="Text Placeholder 13">
            <a:extLst>
              <a:ext uri="{FF2B5EF4-FFF2-40B4-BE49-F238E27FC236}">
                <a16:creationId xmlns:a16="http://schemas.microsoft.com/office/drawing/2014/main" id="{C690974B-CD22-3C61-9C47-6F66F13E0AD9}"/>
              </a:ext>
            </a:extLst>
          </p:cNvPr>
          <p:cNvSpPr>
            <a:spLocks noGrp="1"/>
          </p:cNvSpPr>
          <p:nvPr>
            <p:ph type="body" sz="quarter" idx="15"/>
          </p:nvPr>
        </p:nvSpPr>
        <p:spPr>
          <a:xfrm>
            <a:off x="5170936" y="2474259"/>
            <a:ext cx="3509962" cy="746941"/>
          </a:xfrm>
          <a:prstGeom prst="borderCallout1">
            <a:avLst>
              <a:gd name="adj1" fmla="val 48856"/>
              <a:gd name="adj2" fmla="val -274"/>
              <a:gd name="adj3" fmla="val 49021"/>
              <a:gd name="adj4" fmla="val -31246"/>
            </a:avLst>
          </a:prstGeom>
          <a:solidFill>
            <a:schemeClr val="accent1">
              <a:lumMod val="20000"/>
              <a:lumOff val="80000"/>
            </a:schemeClr>
          </a:solidFill>
          <a:ln w="12700">
            <a:solidFill>
              <a:schemeClr val="accent1">
                <a:lumMod val="50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5" name="Text Placeholder 13">
            <a:extLst>
              <a:ext uri="{FF2B5EF4-FFF2-40B4-BE49-F238E27FC236}">
                <a16:creationId xmlns:a16="http://schemas.microsoft.com/office/drawing/2014/main" id="{EE4D8AE8-0159-1D2D-8060-CDAD41BDD9A1}"/>
              </a:ext>
            </a:extLst>
          </p:cNvPr>
          <p:cNvSpPr>
            <a:spLocks noGrp="1"/>
          </p:cNvSpPr>
          <p:nvPr>
            <p:ph type="body" sz="quarter" idx="16"/>
          </p:nvPr>
        </p:nvSpPr>
        <p:spPr>
          <a:xfrm>
            <a:off x="5170936" y="3287806"/>
            <a:ext cx="3509962" cy="746941"/>
          </a:xfrm>
          <a:prstGeom prst="borderCallout1">
            <a:avLst>
              <a:gd name="adj1" fmla="val 48856"/>
              <a:gd name="adj2" fmla="val -274"/>
              <a:gd name="adj3" fmla="val 49021"/>
              <a:gd name="adj4" fmla="val -31246"/>
            </a:avLst>
          </a:prstGeom>
          <a:solidFill>
            <a:schemeClr val="accent1">
              <a:lumMod val="20000"/>
              <a:lumOff val="80000"/>
            </a:schemeClr>
          </a:solidFill>
          <a:ln w="12700">
            <a:solidFill>
              <a:schemeClr val="accent1">
                <a:lumMod val="50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
        <p:nvSpPr>
          <p:cNvPr id="16" name="Text Placeholder 13">
            <a:extLst>
              <a:ext uri="{FF2B5EF4-FFF2-40B4-BE49-F238E27FC236}">
                <a16:creationId xmlns:a16="http://schemas.microsoft.com/office/drawing/2014/main" id="{E8D942F4-8A01-DE60-53EF-201B2D334754}"/>
              </a:ext>
            </a:extLst>
          </p:cNvPr>
          <p:cNvSpPr>
            <a:spLocks noGrp="1"/>
          </p:cNvSpPr>
          <p:nvPr>
            <p:ph type="body" sz="quarter" idx="17"/>
          </p:nvPr>
        </p:nvSpPr>
        <p:spPr>
          <a:xfrm>
            <a:off x="5170936" y="4101353"/>
            <a:ext cx="3509962" cy="746941"/>
          </a:xfrm>
          <a:prstGeom prst="borderCallout1">
            <a:avLst>
              <a:gd name="adj1" fmla="val 48856"/>
              <a:gd name="adj2" fmla="val -274"/>
              <a:gd name="adj3" fmla="val 49021"/>
              <a:gd name="adj4" fmla="val -31246"/>
            </a:avLst>
          </a:prstGeom>
          <a:solidFill>
            <a:schemeClr val="accent1">
              <a:lumMod val="20000"/>
              <a:lumOff val="80000"/>
            </a:schemeClr>
          </a:solidFill>
          <a:ln w="12700">
            <a:solidFill>
              <a:schemeClr val="accent1">
                <a:lumMod val="50000"/>
              </a:schemeClr>
            </a:solidFill>
          </a:ln>
        </p:spPr>
        <p:txBody>
          <a:bodyPr>
            <a:noAutofit/>
          </a:bodyPr>
          <a:lstStyle>
            <a:lvl1pPr marL="0" indent="0">
              <a:buNone/>
              <a:defRPr sz="10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endParaRPr lang="en-GB" dirty="0"/>
          </a:p>
        </p:txBody>
      </p:sp>
    </p:spTree>
    <p:extLst>
      <p:ext uri="{BB962C8B-B14F-4D97-AF65-F5344CB8AC3E}">
        <p14:creationId xmlns:p14="http://schemas.microsoft.com/office/powerpoint/2010/main" val="31468335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2C719-9845-1AAF-977B-85BACA444DFB}"/>
              </a:ext>
            </a:extLst>
          </p:cNvPr>
          <p:cNvSpPr>
            <a:spLocks noGrp="1"/>
          </p:cNvSpPr>
          <p:nvPr>
            <p:ph type="title"/>
          </p:nvPr>
        </p:nvSpPr>
        <p:spPr>
          <a:xfrm>
            <a:off x="457200" y="205979"/>
            <a:ext cx="7532376" cy="371011"/>
          </a:xfrm>
          <a:prstGeom prst="rect">
            <a:avLst/>
          </a:prstGeom>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2392C0E-7183-B43D-1E1C-4C8321788DE8}"/>
              </a:ext>
            </a:extLst>
          </p:cNvPr>
          <p:cNvSpPr>
            <a:spLocks noGrp="1"/>
          </p:cNvSpPr>
          <p:nvPr>
            <p:ph type="body" orient="vert" idx="1"/>
          </p:nvPr>
        </p:nvSpPr>
        <p:spPr>
          <a:xfrm>
            <a:off x="457200" y="637953"/>
            <a:ext cx="8229600" cy="4222937"/>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F2D0BD08-ADDB-3A6B-A0AB-7FE353AA8D66}"/>
              </a:ext>
            </a:extLst>
          </p:cNvPr>
          <p:cNvSpPr>
            <a:spLocks noGrp="1"/>
          </p:cNvSpPr>
          <p:nvPr>
            <p:ph type="ftr" sz="quarter" idx="11"/>
          </p:nvPr>
        </p:nvSpPr>
        <p:spPr/>
        <p:txBody>
          <a:bodyPr/>
          <a:lstStyle/>
          <a:p>
            <a:endParaRPr lang="en-GB"/>
          </a:p>
        </p:txBody>
      </p:sp>
      <p:sp>
        <p:nvSpPr>
          <p:cNvPr id="7" name="Slide Number Placeholder 8">
            <a:extLst>
              <a:ext uri="{FF2B5EF4-FFF2-40B4-BE49-F238E27FC236}">
                <a16:creationId xmlns:a16="http://schemas.microsoft.com/office/drawing/2014/main" id="{17FDCA86-3890-4928-996B-040E278932C4}"/>
              </a:ext>
            </a:extLst>
          </p:cNvPr>
          <p:cNvSpPr>
            <a:spLocks noGrp="1"/>
          </p:cNvSpPr>
          <p:nvPr>
            <p:ph type="sldNum" sz="quarter" idx="12"/>
          </p:nvPr>
        </p:nvSpPr>
        <p:spPr>
          <a:xfrm>
            <a:off x="7912100" y="4937521"/>
            <a:ext cx="774700" cy="180215"/>
          </a:xfrm>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3252677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60041F-3C76-27AA-A693-10CB6F051CE7}"/>
              </a:ext>
            </a:extLst>
          </p:cNvPr>
          <p:cNvSpPr>
            <a:spLocks noGrp="1"/>
          </p:cNvSpPr>
          <p:nvPr>
            <p:ph type="title" orient="vert"/>
          </p:nvPr>
        </p:nvSpPr>
        <p:spPr>
          <a:xfrm>
            <a:off x="7499350" y="914400"/>
            <a:ext cx="1187450" cy="3886935"/>
          </a:xfrm>
          <a:prstGeom prst="rect">
            <a:avLst/>
          </a:prstGeom>
        </p:spPr>
        <p:txBody>
          <a:bodyPr vert="eaVert">
            <a:normAutofit/>
          </a:bodyPr>
          <a:lstStyle>
            <a:lvl1pPr>
              <a:defRPr sz="2800"/>
            </a:lvl1pPr>
          </a:lstStyle>
          <a:p>
            <a:r>
              <a:rPr lang="en-US" dirty="0"/>
              <a:t>Click to edit Master title style</a:t>
            </a:r>
            <a:endParaRPr lang="en-GB" dirty="0"/>
          </a:p>
        </p:txBody>
      </p:sp>
      <p:sp>
        <p:nvSpPr>
          <p:cNvPr id="3" name="Vertical Text Placeholder 2">
            <a:extLst>
              <a:ext uri="{FF2B5EF4-FFF2-40B4-BE49-F238E27FC236}">
                <a16:creationId xmlns:a16="http://schemas.microsoft.com/office/drawing/2014/main" id="{2FC016C3-3E32-BD6D-B88D-09591C670EC7}"/>
              </a:ext>
            </a:extLst>
          </p:cNvPr>
          <p:cNvSpPr>
            <a:spLocks noGrp="1"/>
          </p:cNvSpPr>
          <p:nvPr>
            <p:ph type="body" orient="vert" idx="1"/>
          </p:nvPr>
        </p:nvSpPr>
        <p:spPr>
          <a:xfrm>
            <a:off x="457200" y="274638"/>
            <a:ext cx="6818243" cy="4555779"/>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E16D387F-1CFB-E90A-4318-8094988DFCE2}"/>
              </a:ext>
            </a:extLst>
          </p:cNvPr>
          <p:cNvSpPr>
            <a:spLocks noGrp="1"/>
          </p:cNvSpPr>
          <p:nvPr>
            <p:ph type="ftr" sz="quarter" idx="11"/>
          </p:nvPr>
        </p:nvSpPr>
        <p:spPr/>
        <p:txBody>
          <a:bodyPr/>
          <a:lstStyle/>
          <a:p>
            <a:endParaRPr lang="en-GB"/>
          </a:p>
        </p:txBody>
      </p:sp>
      <p:sp>
        <p:nvSpPr>
          <p:cNvPr id="7" name="Slide Number Placeholder 8">
            <a:extLst>
              <a:ext uri="{FF2B5EF4-FFF2-40B4-BE49-F238E27FC236}">
                <a16:creationId xmlns:a16="http://schemas.microsoft.com/office/drawing/2014/main" id="{8743F5CF-6F91-B67E-60C4-82B03C74F87F}"/>
              </a:ext>
            </a:extLst>
          </p:cNvPr>
          <p:cNvSpPr>
            <a:spLocks noGrp="1"/>
          </p:cNvSpPr>
          <p:nvPr>
            <p:ph type="sldNum" sz="quarter" idx="12"/>
          </p:nvPr>
        </p:nvSpPr>
        <p:spPr>
          <a:xfrm>
            <a:off x="7912100" y="4937521"/>
            <a:ext cx="774700" cy="180215"/>
          </a:xfrm>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1226111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bliography">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6C1DFA72-1E4C-6222-D23E-CA61D92BD764}"/>
              </a:ext>
            </a:extLst>
          </p:cNvPr>
          <p:cNvSpPr txBox="1"/>
          <p:nvPr userDrawn="1"/>
        </p:nvSpPr>
        <p:spPr>
          <a:xfrm>
            <a:off x="457200" y="175726"/>
            <a:ext cx="2552400" cy="584775"/>
          </a:xfrm>
          <a:prstGeom prst="rect">
            <a:avLst/>
          </a:prstGeom>
          <a:noFill/>
        </p:spPr>
        <p:txBody>
          <a:bodyPr wrap="square" rtlCol="0">
            <a:spAutoFit/>
          </a:bodyPr>
          <a:lstStyle/>
          <a:p>
            <a:r>
              <a:rPr lang="en-GB" sz="3200" b="1" dirty="0">
                <a:solidFill>
                  <a:schemeClr val="tx2">
                    <a:lumMod val="50000"/>
                  </a:schemeClr>
                </a:solidFill>
                <a:latin typeface="Arial Narrow" panose="020B0606020202030204" pitchFamily="34" charset="0"/>
              </a:rPr>
              <a:t>References</a:t>
            </a:r>
          </a:p>
        </p:txBody>
      </p:sp>
      <p:sp>
        <p:nvSpPr>
          <p:cNvPr id="15" name="Content Placeholder 14">
            <a:extLst>
              <a:ext uri="{FF2B5EF4-FFF2-40B4-BE49-F238E27FC236}">
                <a16:creationId xmlns:a16="http://schemas.microsoft.com/office/drawing/2014/main" id="{9ECE1477-199E-F139-132B-55DC6942CC3A}"/>
              </a:ext>
            </a:extLst>
          </p:cNvPr>
          <p:cNvSpPr>
            <a:spLocks noGrp="1"/>
          </p:cNvSpPr>
          <p:nvPr>
            <p:ph sz="quarter" idx="10" hasCustomPrompt="1"/>
          </p:nvPr>
        </p:nvSpPr>
        <p:spPr>
          <a:xfrm>
            <a:off x="582613" y="814388"/>
            <a:ext cx="8101012" cy="4067175"/>
          </a:xfrm>
          <a:prstGeom prst="rect">
            <a:avLst/>
          </a:prstGeom>
        </p:spPr>
        <p:txBody>
          <a:bodyPr>
            <a:normAutofit/>
          </a:bodyPr>
          <a:lstStyle>
            <a:lvl1pPr marL="266700" indent="-266700">
              <a:buNone/>
              <a:defRPr sz="1000">
                <a:latin typeface="Arial Narrow" panose="020B0606020202030204" pitchFamily="34" charset="0"/>
              </a:defRPr>
            </a:lvl1pPr>
            <a:lvl2pPr marL="342900" indent="0">
              <a:buNone/>
              <a:defRPr/>
            </a:lvl2pPr>
            <a:lvl3pPr marL="685800" indent="0">
              <a:buNone/>
              <a:defRPr/>
            </a:lvl3pPr>
            <a:lvl4pPr marL="1028700" indent="0">
              <a:buNone/>
              <a:defRPr/>
            </a:lvl4pPr>
            <a:lvl5pPr marL="1371600" indent="0">
              <a:buNone/>
              <a:defRPr/>
            </a:lvl5pPr>
          </a:lstStyle>
          <a:p>
            <a:pPr marL="266700" marR="0" lvl="0" indent="-266700" algn="l" defTabSz="342900" rtl="0" eaLnBrk="1" fontAlgn="auto" latinLnBrk="0" hangingPunct="1">
              <a:lnSpc>
                <a:spcPct val="100000"/>
              </a:lnSpc>
              <a:spcBef>
                <a:spcPct val="20000"/>
              </a:spcBef>
              <a:spcAft>
                <a:spcPts val="0"/>
              </a:spcAft>
              <a:buClr>
                <a:schemeClr val="accent1">
                  <a:lumMod val="50000"/>
                </a:schemeClr>
              </a:buClr>
              <a:buSzPct val="110000"/>
              <a:buFont typeface="Arial Narrow" panose="020B0606020202030204" pitchFamily="34" charset="0"/>
              <a:buNone/>
              <a:tabLst/>
              <a:defRPr/>
            </a:pPr>
            <a:r>
              <a:rPr lang="en-US" dirty="0"/>
              <a:t>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Long line </a:t>
            </a:r>
          </a:p>
          <a:p>
            <a:pPr lvl="0"/>
            <a:endParaRPr lang="en-US" dirty="0"/>
          </a:p>
        </p:txBody>
      </p:sp>
    </p:spTree>
    <p:extLst>
      <p:ext uri="{BB962C8B-B14F-4D97-AF65-F5344CB8AC3E}">
        <p14:creationId xmlns:p14="http://schemas.microsoft.com/office/powerpoint/2010/main" val="23663059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ullet point" type="twoColTx">
  <p:cSld name="Title and bullet point">
    <p:bg>
      <p:bgPr>
        <a:solidFill>
          <a:schemeClr val="lt2"/>
        </a:solidFill>
        <a:effectLst/>
      </p:bgPr>
    </p:bg>
    <p:spTree>
      <p:nvGrpSpPr>
        <p:cNvPr id="1" name="Shape 232"/>
        <p:cNvGrpSpPr/>
        <p:nvPr/>
      </p:nvGrpSpPr>
      <p:grpSpPr>
        <a:xfrm>
          <a:off x="0" y="0"/>
          <a:ext cx="0" cy="0"/>
          <a:chOff x="0" y="0"/>
          <a:chExt cx="0" cy="0"/>
        </a:xfrm>
      </p:grpSpPr>
      <p:sp>
        <p:nvSpPr>
          <p:cNvPr id="233" name="Google Shape;233;p5"/>
          <p:cNvSpPr txBox="1">
            <a:spLocks noGrp="1"/>
          </p:cNvSpPr>
          <p:nvPr>
            <p:ph type="body" idx="1"/>
          </p:nvPr>
        </p:nvSpPr>
        <p:spPr>
          <a:xfrm>
            <a:off x="709800" y="1961775"/>
            <a:ext cx="3862200" cy="2637900"/>
          </a:xfrm>
          <a:prstGeom prst="rect">
            <a:avLst/>
          </a:prstGeom>
        </p:spPr>
        <p:txBody>
          <a:bodyPr spcFirstLastPara="1" wrap="square" lIns="0" tIns="0" rIns="0" bIns="0"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4" name="Google Shape;234;p5"/>
          <p:cNvSpPr txBox="1">
            <a:spLocks noGrp="1"/>
          </p:cNvSpPr>
          <p:nvPr>
            <p:ph type="title"/>
          </p:nvPr>
        </p:nvSpPr>
        <p:spPr>
          <a:xfrm>
            <a:off x="701600" y="558074"/>
            <a:ext cx="6939300" cy="870000"/>
          </a:xfrm>
          <a:prstGeom prst="rect">
            <a:avLst/>
          </a:prstGeom>
        </p:spPr>
        <p:txBody>
          <a:bodyPr spcFirstLastPara="1" wrap="square" lIns="0" tIns="0" rIns="0" bIns="0" anchor="b" anchorCtr="0">
            <a:noAutofit/>
          </a:bodyPr>
          <a:lstStyle>
            <a:lvl1pPr lvl="0" rtl="0">
              <a:spcBef>
                <a:spcPts val="0"/>
              </a:spcBef>
              <a:spcAft>
                <a:spcPts val="0"/>
              </a:spcAft>
              <a:buSzPts val="3000"/>
              <a:buNone/>
              <a:defRPr sz="3000"/>
            </a:lvl1pPr>
            <a:lvl2pPr lvl="1" rtl="0">
              <a:spcBef>
                <a:spcPts val="0"/>
              </a:spcBef>
              <a:spcAft>
                <a:spcPts val="0"/>
              </a:spcAft>
              <a:buClr>
                <a:schemeClr val="dk1"/>
              </a:buClr>
              <a:buSzPts val="4800"/>
              <a:buNone/>
              <a:defRPr sz="4800">
                <a:solidFill>
                  <a:schemeClr val="dk1"/>
                </a:solidFill>
              </a:defRPr>
            </a:lvl2pPr>
            <a:lvl3pPr lvl="2" rtl="0">
              <a:spcBef>
                <a:spcPts val="0"/>
              </a:spcBef>
              <a:spcAft>
                <a:spcPts val="0"/>
              </a:spcAft>
              <a:buClr>
                <a:schemeClr val="dk1"/>
              </a:buClr>
              <a:buSzPts val="4800"/>
              <a:buNone/>
              <a:defRPr sz="4800">
                <a:solidFill>
                  <a:schemeClr val="dk1"/>
                </a:solidFill>
              </a:defRPr>
            </a:lvl3pPr>
            <a:lvl4pPr lvl="3" rtl="0">
              <a:spcBef>
                <a:spcPts val="0"/>
              </a:spcBef>
              <a:spcAft>
                <a:spcPts val="0"/>
              </a:spcAft>
              <a:buClr>
                <a:schemeClr val="dk1"/>
              </a:buClr>
              <a:buSzPts val="4800"/>
              <a:buNone/>
              <a:defRPr sz="4800">
                <a:solidFill>
                  <a:schemeClr val="dk1"/>
                </a:solidFill>
              </a:defRPr>
            </a:lvl4pPr>
            <a:lvl5pPr lvl="4" rtl="0">
              <a:spcBef>
                <a:spcPts val="0"/>
              </a:spcBef>
              <a:spcAft>
                <a:spcPts val="0"/>
              </a:spcAft>
              <a:buClr>
                <a:schemeClr val="dk1"/>
              </a:buClr>
              <a:buSzPts val="4800"/>
              <a:buNone/>
              <a:defRPr sz="4800">
                <a:solidFill>
                  <a:schemeClr val="dk1"/>
                </a:solidFill>
              </a:defRPr>
            </a:lvl5pPr>
            <a:lvl6pPr lvl="5" rtl="0">
              <a:spcBef>
                <a:spcPts val="0"/>
              </a:spcBef>
              <a:spcAft>
                <a:spcPts val="0"/>
              </a:spcAft>
              <a:buClr>
                <a:schemeClr val="dk1"/>
              </a:buClr>
              <a:buSzPts val="4800"/>
              <a:buNone/>
              <a:defRPr sz="4800">
                <a:solidFill>
                  <a:schemeClr val="dk1"/>
                </a:solidFill>
              </a:defRPr>
            </a:lvl6pPr>
            <a:lvl7pPr lvl="6" rtl="0">
              <a:spcBef>
                <a:spcPts val="0"/>
              </a:spcBef>
              <a:spcAft>
                <a:spcPts val="0"/>
              </a:spcAft>
              <a:buClr>
                <a:schemeClr val="dk1"/>
              </a:buClr>
              <a:buSzPts val="4800"/>
              <a:buNone/>
              <a:defRPr sz="4800">
                <a:solidFill>
                  <a:schemeClr val="dk1"/>
                </a:solidFill>
              </a:defRPr>
            </a:lvl7pPr>
            <a:lvl8pPr lvl="7" rtl="0">
              <a:spcBef>
                <a:spcPts val="0"/>
              </a:spcBef>
              <a:spcAft>
                <a:spcPts val="0"/>
              </a:spcAft>
              <a:buClr>
                <a:schemeClr val="dk1"/>
              </a:buClr>
              <a:buSzPts val="4800"/>
              <a:buNone/>
              <a:defRPr sz="4800">
                <a:solidFill>
                  <a:schemeClr val="dk1"/>
                </a:solidFill>
              </a:defRPr>
            </a:lvl8pPr>
            <a:lvl9pPr lvl="8" rtl="0">
              <a:spcBef>
                <a:spcPts val="0"/>
              </a:spcBef>
              <a:spcAft>
                <a:spcPts val="0"/>
              </a:spcAft>
              <a:buClr>
                <a:schemeClr val="dk1"/>
              </a:buClr>
              <a:buSzPts val="4800"/>
              <a:buNone/>
              <a:defRPr sz="4800">
                <a:solidFill>
                  <a:schemeClr val="dk1"/>
                </a:solidFill>
              </a:defRPr>
            </a:lvl9pPr>
          </a:lstStyle>
          <a:p>
            <a:endParaRPr/>
          </a:p>
        </p:txBody>
      </p:sp>
      <p:sp>
        <p:nvSpPr>
          <p:cNvPr id="235" name="Google Shape;235;p5"/>
          <p:cNvSpPr txBox="1">
            <a:spLocks noGrp="1"/>
          </p:cNvSpPr>
          <p:nvPr>
            <p:ph type="body" idx="2"/>
          </p:nvPr>
        </p:nvSpPr>
        <p:spPr>
          <a:xfrm>
            <a:off x="4568700" y="1961775"/>
            <a:ext cx="3862200" cy="26379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extLst>
      <p:ext uri="{BB962C8B-B14F-4D97-AF65-F5344CB8AC3E}">
        <p14:creationId xmlns:p14="http://schemas.microsoft.com/office/powerpoint/2010/main" val="1062966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05979"/>
            <a:ext cx="7532376" cy="371011"/>
          </a:xfrm>
          <a:prstGeom prst="rect">
            <a:avLst/>
          </a:prstGeom>
        </p:spPr>
        <p:txBody>
          <a:bodyPr/>
          <a:lstStyle>
            <a:lvl1pPr>
              <a:defRPr/>
            </a:lvl1pPr>
          </a:lstStyle>
          <a:p>
            <a:r>
              <a:rPr lang="en-US" dirty="0"/>
              <a:t>Slide title</a:t>
            </a:r>
          </a:p>
        </p:txBody>
      </p:sp>
      <p:sp>
        <p:nvSpPr>
          <p:cNvPr id="3" name="Content Placeholder 2"/>
          <p:cNvSpPr>
            <a:spLocks noGrp="1"/>
          </p:cNvSpPr>
          <p:nvPr>
            <p:ph idx="1" hasCustomPrompt="1"/>
          </p:nvPr>
        </p:nvSpPr>
        <p:spPr>
          <a:xfrm>
            <a:off x="457200" y="637953"/>
            <a:ext cx="8229600" cy="4222937"/>
          </a:xfrm>
          <a:prstGeom prst="rect">
            <a:avLst/>
          </a:prstGeom>
        </p:spPr>
        <p:txBody>
          <a:bodyPr anchor="t"/>
          <a:lstStyle>
            <a:lvl1pPr>
              <a:defRPr/>
            </a:lvl1pPr>
            <a:lvl2pPr>
              <a:defRPr sz="1800"/>
            </a:lvl2pPr>
            <a:lvl4pPr>
              <a:defRPr/>
            </a:lvl4pPr>
          </a:lstStyle>
          <a:p>
            <a:pPr lvl="0"/>
            <a:r>
              <a:rPr lang="en-US" dirty="0"/>
              <a:t>First level</a:t>
            </a:r>
          </a:p>
          <a:p>
            <a:pPr lvl="1"/>
            <a:r>
              <a:rPr lang="en-US" dirty="0"/>
              <a:t>Second level</a:t>
            </a:r>
          </a:p>
          <a:p>
            <a:pPr lvl="2"/>
            <a:r>
              <a:rPr lang="en-US" dirty="0"/>
              <a:t>Third level</a:t>
            </a:r>
          </a:p>
          <a:p>
            <a:pPr lvl="3"/>
            <a:r>
              <a:rPr lang="en-US" dirty="0"/>
              <a:t>Fourth level</a:t>
            </a:r>
          </a:p>
          <a:p>
            <a:pPr lvl="4"/>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7A8F960-150E-CFFE-3EB5-036D92AC413A}"/>
              </a:ext>
            </a:extLst>
          </p:cNvPr>
          <p:cNvPicPr>
            <a:picLocks noChangeAspect="1"/>
          </p:cNvPicPr>
          <p:nvPr userDrawn="1"/>
        </p:nvPicPr>
        <p:blipFill>
          <a:blip r:embed="rId2"/>
          <a:srcRect/>
          <a:stretch/>
        </p:blipFill>
        <p:spPr>
          <a:xfrm>
            <a:off x="0" y="0"/>
            <a:ext cx="9144000" cy="5143500"/>
          </a:xfrm>
          <a:prstGeom prst="rect">
            <a:avLst/>
          </a:prstGeom>
        </p:spPr>
      </p:pic>
      <p:sp>
        <p:nvSpPr>
          <p:cNvPr id="3" name="Title 1">
            <a:extLst>
              <a:ext uri="{FF2B5EF4-FFF2-40B4-BE49-F238E27FC236}">
                <a16:creationId xmlns:a16="http://schemas.microsoft.com/office/drawing/2014/main" id="{CF921059-ACFF-7915-A3D0-F9C1B133264B}"/>
              </a:ext>
            </a:extLst>
          </p:cNvPr>
          <p:cNvSpPr>
            <a:spLocks noGrp="1"/>
          </p:cNvSpPr>
          <p:nvPr>
            <p:ph type="ctrTitle" hasCustomPrompt="1"/>
          </p:nvPr>
        </p:nvSpPr>
        <p:spPr>
          <a:xfrm>
            <a:off x="3947050" y="2335338"/>
            <a:ext cx="4624011" cy="786585"/>
          </a:xfrm>
          <a:prstGeom prst="rect">
            <a:avLst/>
          </a:prstGeom>
          <a:effectLst>
            <a:outerShdw blurRad="50800" dist="38100" algn="l" rotWithShape="0">
              <a:prstClr val="black">
                <a:alpha val="40000"/>
              </a:prstClr>
            </a:outerShdw>
          </a:effectLst>
        </p:spPr>
        <p:txBody>
          <a:bodyPr>
            <a:noAutofit/>
          </a:bodyPr>
          <a:lstStyle>
            <a:lvl1pPr marL="742950" indent="-742950" algn="l">
              <a:buFont typeface="+mj-lt"/>
              <a:buAutoNum type="arabicPeriod"/>
              <a:defRPr sz="4400">
                <a:solidFill>
                  <a:srgbClr val="496F2F"/>
                </a:solidFill>
              </a:defRPr>
            </a:lvl1pPr>
          </a:lstStyle>
          <a:p>
            <a:r>
              <a:rPr lang="en-US" dirty="0"/>
              <a:t>Section number</a:t>
            </a:r>
          </a:p>
        </p:txBody>
      </p:sp>
      <p:sp>
        <p:nvSpPr>
          <p:cNvPr id="4" name="Text Placeholder 3">
            <a:extLst>
              <a:ext uri="{FF2B5EF4-FFF2-40B4-BE49-F238E27FC236}">
                <a16:creationId xmlns:a16="http://schemas.microsoft.com/office/drawing/2014/main" id="{0F4BE298-0C12-3E53-D830-52A766E96A65}"/>
              </a:ext>
            </a:extLst>
          </p:cNvPr>
          <p:cNvSpPr>
            <a:spLocks noGrp="1"/>
          </p:cNvSpPr>
          <p:nvPr>
            <p:ph type="body" sz="quarter" idx="10"/>
          </p:nvPr>
        </p:nvSpPr>
        <p:spPr>
          <a:xfrm>
            <a:off x="3341836" y="3232394"/>
            <a:ext cx="5229225" cy="1295400"/>
          </a:xfrm>
        </p:spPr>
        <p:txBody>
          <a:bodyPr/>
          <a:lstStyle>
            <a:lvl1pPr marL="361950" indent="-184150">
              <a:buFont typeface="Arial" panose="020B0604020202020204" pitchFamily="34" charset="0"/>
              <a:buChar char="•"/>
              <a:defRPr sz="1400"/>
            </a:lvl1pPr>
            <a:lvl2pPr marL="342900" indent="0">
              <a:buNone/>
              <a:defRPr sz="1200"/>
            </a:lvl2pPr>
            <a:lvl3pPr marL="447675" indent="0">
              <a:buNone/>
              <a:defRPr sz="1100"/>
            </a:lvl3pPr>
            <a:lvl4pPr marL="631825" indent="0">
              <a:buNone/>
              <a:defRPr sz="1050"/>
            </a:lvl4pPr>
            <a:lvl5pPr marL="803275" indent="0">
              <a:buNone/>
              <a:defRPr sz="1000"/>
            </a:lvl5pPr>
          </a:lstStyle>
          <a:p>
            <a:pPr lvl="0"/>
            <a:r>
              <a:rPr lang="en-US" dirty="0"/>
              <a:t>Click to edit Master text styles</a:t>
            </a:r>
          </a:p>
          <a:p>
            <a:pPr lvl="0"/>
            <a:endParaRPr lang="en-US" dirty="0"/>
          </a:p>
          <a:p>
            <a:pPr lvl="0"/>
            <a:endParaRPr lang="en-US" dirty="0"/>
          </a:p>
        </p:txBody>
      </p:sp>
    </p:spTree>
    <p:extLst>
      <p:ext uri="{BB962C8B-B14F-4D97-AF65-F5344CB8AC3E}">
        <p14:creationId xmlns:p14="http://schemas.microsoft.com/office/powerpoint/2010/main" val="3227967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532376" cy="371011"/>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652130"/>
            <a:ext cx="4038600" cy="4215899"/>
          </a:xfrm>
          <a:prstGeom prst="rect">
            <a:avLst/>
          </a:prstGeom>
        </p:spPr>
        <p:txBody>
          <a:bodyPr>
            <a:normAutofit/>
          </a:bodyPr>
          <a:lstStyle>
            <a:lvl1pPr>
              <a:defRPr sz="1800"/>
            </a:lvl1pPr>
            <a:lvl2pPr>
              <a:defRPr sz="1600"/>
            </a:lvl2pPr>
            <a:lvl3pPr>
              <a:defRPr sz="1400"/>
            </a:lvl3pPr>
            <a:lvl4pPr>
              <a:defRPr sz="1200"/>
            </a:lvl4pPr>
            <a:lvl5pPr>
              <a:defRPr sz="110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652130"/>
            <a:ext cx="4038600" cy="4215899"/>
          </a:xfrm>
          <a:prstGeom prst="rect">
            <a:avLst/>
          </a:prstGeom>
        </p:spPr>
        <p:txBody>
          <a:bodyPr>
            <a:normAutofit/>
          </a:bodyPr>
          <a:lstStyle>
            <a:lvl1pPr>
              <a:defRPr sz="1800"/>
            </a:lvl1pPr>
            <a:lvl2pPr>
              <a:defRPr sz="1600"/>
            </a:lvl2pPr>
            <a:lvl3pPr>
              <a:defRPr sz="1400"/>
            </a:lvl3pPr>
            <a:lvl4pPr>
              <a:defRPr sz="1200"/>
            </a:lvl4pPr>
            <a:lvl5pPr>
              <a:defRPr sz="110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B7AB64-9D37-A409-E408-6D731768838D}"/>
              </a:ext>
            </a:extLst>
          </p:cNvPr>
          <p:cNvSpPr>
            <a:spLocks noGrp="1"/>
          </p:cNvSpPr>
          <p:nvPr>
            <p:ph idx="1"/>
          </p:nvPr>
        </p:nvSpPr>
        <p:spPr>
          <a:xfrm>
            <a:off x="3907869" y="833523"/>
            <a:ext cx="4777343" cy="4015000"/>
          </a:xfrm>
          <a:prstGeom prst="rect">
            <a:avLst/>
          </a:prstGeom>
        </p:spPr>
        <p:txBody>
          <a:bodyPr>
            <a:normAutofit/>
          </a:bodyPr>
          <a:lstStyle>
            <a:lvl1pPr marL="0" indent="0">
              <a:buNone/>
              <a:defRPr sz="1200"/>
            </a:lvl1pPr>
            <a:lvl2pPr marL="342900" indent="0">
              <a:buNone/>
              <a:defRPr sz="1600"/>
            </a:lvl2pPr>
            <a:lvl3pPr marL="685800" indent="0">
              <a:buNone/>
              <a:defRPr sz="1400"/>
            </a:lvl3pPr>
            <a:lvl4pPr marL="1028700" indent="0">
              <a:buNone/>
              <a:defRPr sz="1200"/>
            </a:lvl4pPr>
            <a:lvl5pPr marL="1371600" indent="0">
              <a:buNone/>
              <a:defRPr sz="1200"/>
            </a:lvl5pPr>
            <a:lvl6pPr>
              <a:defRPr sz="2000"/>
            </a:lvl6pPr>
            <a:lvl7pPr>
              <a:defRPr sz="2000"/>
            </a:lvl7pPr>
            <a:lvl8pPr>
              <a:defRPr sz="2000"/>
            </a:lvl8pPr>
            <a:lvl9pPr>
              <a:defRPr sz="2000"/>
            </a:lvl9pPr>
          </a:lstStyle>
          <a:p>
            <a:pPr lvl="0"/>
            <a:endParaRPr lang="en-GB" dirty="0"/>
          </a:p>
        </p:txBody>
      </p:sp>
      <p:sp>
        <p:nvSpPr>
          <p:cNvPr id="4" name="Text Placeholder 3">
            <a:extLst>
              <a:ext uri="{FF2B5EF4-FFF2-40B4-BE49-F238E27FC236}">
                <a16:creationId xmlns:a16="http://schemas.microsoft.com/office/drawing/2014/main" id="{824213AC-B520-1C10-5083-9B4C825E476E}"/>
              </a:ext>
            </a:extLst>
          </p:cNvPr>
          <p:cNvSpPr>
            <a:spLocks noGrp="1"/>
          </p:cNvSpPr>
          <p:nvPr>
            <p:ph type="body" sz="half" idx="2"/>
          </p:nvPr>
        </p:nvSpPr>
        <p:spPr>
          <a:xfrm>
            <a:off x="457200" y="839871"/>
            <a:ext cx="3364860" cy="4015001"/>
          </a:xfrm>
          <a:prstGeom prst="rect">
            <a:avLst/>
          </a:prstGeom>
          <a:solidFill>
            <a:srgbClr val="FFF4D1"/>
          </a:solidFill>
          <a:effectLst>
            <a:outerShdw blurRad="38100" dist="25400" dir="5400000" algn="ctr" rotWithShape="0">
              <a:schemeClr val="tx1">
                <a:alpha val="35000"/>
              </a:schemeClr>
            </a:outerShdw>
          </a:effectLst>
        </p:spPr>
        <p:txBody>
          <a:bodyPr>
            <a:normAutofit/>
          </a:bodyPr>
          <a:lstStyle>
            <a:lvl1pPr marL="0" indent="0">
              <a:buNone/>
              <a:defRPr sz="1100">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Footer Placeholder 5">
            <a:extLst>
              <a:ext uri="{FF2B5EF4-FFF2-40B4-BE49-F238E27FC236}">
                <a16:creationId xmlns:a16="http://schemas.microsoft.com/office/drawing/2014/main" id="{B44277B0-3AC5-0D62-7994-A671EFD6E93E}"/>
              </a:ext>
            </a:extLst>
          </p:cNvPr>
          <p:cNvSpPr>
            <a:spLocks noGrp="1"/>
          </p:cNvSpPr>
          <p:nvPr>
            <p:ph type="ftr" sz="quarter" idx="11"/>
          </p:nvPr>
        </p:nvSpPr>
        <p:spPr/>
        <p:txBody>
          <a:bodyPr/>
          <a:lstStyle/>
          <a:p>
            <a:endParaRPr lang="en-GB"/>
          </a:p>
        </p:txBody>
      </p:sp>
      <p:sp>
        <p:nvSpPr>
          <p:cNvPr id="12" name="Rectangle 11">
            <a:extLst>
              <a:ext uri="{FF2B5EF4-FFF2-40B4-BE49-F238E27FC236}">
                <a16:creationId xmlns:a16="http://schemas.microsoft.com/office/drawing/2014/main" id="{B33439DB-6588-794C-92DD-76181D42F47F}"/>
              </a:ext>
            </a:extLst>
          </p:cNvPr>
          <p:cNvSpPr/>
          <p:nvPr userDrawn="1"/>
        </p:nvSpPr>
        <p:spPr>
          <a:xfrm>
            <a:off x="457200" y="614938"/>
            <a:ext cx="3364860" cy="169977"/>
          </a:xfrm>
          <a:prstGeom prst="rect">
            <a:avLst/>
          </a:prstGeom>
          <a:solidFill>
            <a:srgbClr val="FFF4D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900" b="1" dirty="0">
                <a:solidFill>
                  <a:schemeClr val="tx1"/>
                </a:solidFill>
                <a:latin typeface="Courier New" panose="02070309020205020404" pitchFamily="49" charset="0"/>
                <a:cs typeface="Courier New" panose="02070309020205020404" pitchFamily="49" charset="0"/>
              </a:rPr>
              <a:t>&lt;/&gt;</a:t>
            </a:r>
          </a:p>
        </p:txBody>
      </p:sp>
      <p:sp>
        <p:nvSpPr>
          <p:cNvPr id="13" name="Rectangle 12">
            <a:extLst>
              <a:ext uri="{FF2B5EF4-FFF2-40B4-BE49-F238E27FC236}">
                <a16:creationId xmlns:a16="http://schemas.microsoft.com/office/drawing/2014/main" id="{4A9D3742-67F6-2461-E61A-66FEFDBD2653}"/>
              </a:ext>
            </a:extLst>
          </p:cNvPr>
          <p:cNvSpPr/>
          <p:nvPr userDrawn="1"/>
        </p:nvSpPr>
        <p:spPr>
          <a:xfrm>
            <a:off x="3907870" y="614938"/>
            <a:ext cx="4777344" cy="169977"/>
          </a:xfrm>
          <a:prstGeom prst="rect">
            <a:avLst/>
          </a:prstGeom>
          <a:solidFill>
            <a:srgbClr val="FAE3D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900" b="1" dirty="0">
                <a:solidFill>
                  <a:schemeClr val="tx1"/>
                </a:solidFill>
                <a:latin typeface="Courier New" panose="02070309020205020404" pitchFamily="49" charset="0"/>
                <a:cs typeface="Courier New" panose="02070309020205020404" pitchFamily="49" charset="0"/>
              </a:rPr>
              <a:t>Output</a:t>
            </a:r>
          </a:p>
        </p:txBody>
      </p:sp>
      <p:sp>
        <p:nvSpPr>
          <p:cNvPr id="2" name="Title 1">
            <a:extLst>
              <a:ext uri="{FF2B5EF4-FFF2-40B4-BE49-F238E27FC236}">
                <a16:creationId xmlns:a16="http://schemas.microsoft.com/office/drawing/2014/main" id="{8C216D18-5879-951E-312D-F35B3AEFF7CC}"/>
              </a:ext>
            </a:extLst>
          </p:cNvPr>
          <p:cNvSpPr>
            <a:spLocks noGrp="1"/>
          </p:cNvSpPr>
          <p:nvPr>
            <p:ph type="title"/>
          </p:nvPr>
        </p:nvSpPr>
        <p:spPr>
          <a:xfrm>
            <a:off x="457199" y="205979"/>
            <a:ext cx="8229599" cy="371011"/>
          </a:xfrm>
          <a:prstGeom prst="rect">
            <a:avLst/>
          </a:prstGeom>
        </p:spPr>
        <p:txBody>
          <a:bodyPr/>
          <a:lstStyle/>
          <a:p>
            <a:r>
              <a:rPr lang="en-US"/>
              <a:t>Click to edit Master title style</a:t>
            </a:r>
          </a:p>
        </p:txBody>
      </p:sp>
      <p:sp>
        <p:nvSpPr>
          <p:cNvPr id="5" name="Slide Number Placeholder 8">
            <a:extLst>
              <a:ext uri="{FF2B5EF4-FFF2-40B4-BE49-F238E27FC236}">
                <a16:creationId xmlns:a16="http://schemas.microsoft.com/office/drawing/2014/main" id="{CC8FF6EA-8682-2BC8-E9B8-C6157593BBD6}"/>
              </a:ext>
            </a:extLst>
          </p:cNvPr>
          <p:cNvSpPr>
            <a:spLocks noGrp="1"/>
          </p:cNvSpPr>
          <p:nvPr>
            <p:ph type="sldNum" sz="quarter" idx="12"/>
          </p:nvPr>
        </p:nvSpPr>
        <p:spPr>
          <a:xfrm>
            <a:off x="8017391" y="4930467"/>
            <a:ext cx="669407" cy="180215"/>
          </a:xfrm>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949909855"/>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532376" cy="371011"/>
          </a:xfrm>
          <a:prstGeom prst="rect">
            <a:avLst/>
          </a:prstGeom>
        </p:spPr>
        <p:txBody>
          <a:bodyPr/>
          <a:lstStyle>
            <a:lvl1pPr>
              <a:defRPr/>
            </a:lvl1pPr>
          </a:lstStyle>
          <a:p>
            <a:r>
              <a:rPr lang="en-US" dirty="0"/>
              <a:t>Click to edit Master title style</a:t>
            </a:r>
          </a:p>
        </p:txBody>
      </p:sp>
      <p:sp>
        <p:nvSpPr>
          <p:cNvPr id="7" name="Content Placeholder 2">
            <a:extLst>
              <a:ext uri="{FF2B5EF4-FFF2-40B4-BE49-F238E27FC236}">
                <a16:creationId xmlns:a16="http://schemas.microsoft.com/office/drawing/2014/main" id="{4C7CB2D7-98C1-DBFA-C787-D7EEE1BDFDD0}"/>
              </a:ext>
            </a:extLst>
          </p:cNvPr>
          <p:cNvSpPr>
            <a:spLocks noGrp="1"/>
          </p:cNvSpPr>
          <p:nvPr>
            <p:ph idx="1"/>
          </p:nvPr>
        </p:nvSpPr>
        <p:spPr>
          <a:xfrm>
            <a:off x="4648743" y="643989"/>
            <a:ext cx="4114803" cy="2074164"/>
          </a:xfrm>
          <a:prstGeom prst="rect">
            <a:avLst/>
          </a:prstGeom>
        </p:spPr>
        <p:txBody>
          <a:bodyPr anchor="ctr">
            <a:normAutofit/>
          </a:bodyPr>
          <a:lstStyle>
            <a:lvl1pPr marL="0" indent="0" algn="ctr">
              <a:buNone/>
              <a:defRPr sz="1000"/>
            </a:lvl1pPr>
            <a:lvl2pPr>
              <a:defRPr sz="1600"/>
            </a:lvl2pPr>
            <a:lvl3pPr>
              <a:defRPr sz="1400"/>
            </a:lvl3pPr>
            <a:lvl4pPr>
              <a:defRPr sz="1200"/>
            </a:lvl4pPr>
            <a:lvl5pPr>
              <a:defRPr sz="1200"/>
            </a:lvl5pPr>
            <a:lvl6pPr>
              <a:defRPr sz="2000"/>
            </a:lvl6pPr>
            <a:lvl7pPr>
              <a:defRPr sz="2000"/>
            </a:lvl7pPr>
            <a:lvl8pPr>
              <a:defRPr sz="2000"/>
            </a:lvl8pPr>
            <a:lvl9pPr>
              <a:defRPr sz="2000"/>
            </a:lvl9pPr>
          </a:lstStyle>
          <a:p>
            <a:pPr lvl="0"/>
            <a:endParaRPr lang="en-GB" dirty="0"/>
          </a:p>
        </p:txBody>
      </p:sp>
      <p:sp>
        <p:nvSpPr>
          <p:cNvPr id="10" name="Text Placeholder 3">
            <a:extLst>
              <a:ext uri="{FF2B5EF4-FFF2-40B4-BE49-F238E27FC236}">
                <a16:creationId xmlns:a16="http://schemas.microsoft.com/office/drawing/2014/main" id="{9B9988F2-9518-E8AA-3D61-8260643BBD21}"/>
              </a:ext>
            </a:extLst>
          </p:cNvPr>
          <p:cNvSpPr>
            <a:spLocks noGrp="1"/>
          </p:cNvSpPr>
          <p:nvPr>
            <p:ph type="body" sz="half" idx="2"/>
          </p:nvPr>
        </p:nvSpPr>
        <p:spPr>
          <a:xfrm>
            <a:off x="457197" y="843673"/>
            <a:ext cx="4114803" cy="1874480"/>
          </a:xfrm>
          <a:prstGeom prst="rect">
            <a:avLst/>
          </a:prstGeom>
          <a:solidFill>
            <a:srgbClr val="FFF4D1"/>
          </a:solidFill>
          <a:effectLst>
            <a:outerShdw blurRad="38100" dist="25400" dir="5400000" algn="ctr" rotWithShape="0">
              <a:schemeClr val="tx1">
                <a:alpha val="35000"/>
              </a:schemeClr>
            </a:outerShdw>
          </a:effectLst>
        </p:spPr>
        <p:txBody>
          <a:bodyPr>
            <a:normAutofit/>
          </a:bodyPr>
          <a:lstStyle>
            <a:lvl1pPr marL="0" indent="0">
              <a:buNone/>
              <a:defRPr sz="900">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3">
            <a:extLst>
              <a:ext uri="{FF2B5EF4-FFF2-40B4-BE49-F238E27FC236}">
                <a16:creationId xmlns:a16="http://schemas.microsoft.com/office/drawing/2014/main" id="{C33D2356-F2FE-18D9-F847-A2B3BCED5ACC}"/>
              </a:ext>
            </a:extLst>
          </p:cNvPr>
          <p:cNvSpPr>
            <a:spLocks noGrp="1"/>
          </p:cNvSpPr>
          <p:nvPr>
            <p:ph type="body" sz="half" idx="13"/>
          </p:nvPr>
        </p:nvSpPr>
        <p:spPr>
          <a:xfrm>
            <a:off x="457194" y="3020324"/>
            <a:ext cx="4114804" cy="1874481"/>
          </a:xfrm>
          <a:prstGeom prst="rect">
            <a:avLst/>
          </a:prstGeom>
          <a:solidFill>
            <a:srgbClr val="FFF4D1"/>
          </a:solidFill>
          <a:effectLst>
            <a:outerShdw blurRad="38100" dist="25400" dir="5400000" algn="ctr" rotWithShape="0">
              <a:schemeClr val="tx1">
                <a:alpha val="35000"/>
              </a:schemeClr>
            </a:outerShdw>
          </a:effectLst>
        </p:spPr>
        <p:txBody>
          <a:bodyPr>
            <a:normAutofit/>
          </a:bodyPr>
          <a:lstStyle>
            <a:lvl1pPr marL="0" indent="0">
              <a:buNone/>
              <a:defRPr sz="900">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Content Placeholder 2">
            <a:extLst>
              <a:ext uri="{FF2B5EF4-FFF2-40B4-BE49-F238E27FC236}">
                <a16:creationId xmlns:a16="http://schemas.microsoft.com/office/drawing/2014/main" id="{6186BFCD-F60B-E6D9-AEC5-D2CC3E6B82C1}"/>
              </a:ext>
            </a:extLst>
          </p:cNvPr>
          <p:cNvSpPr>
            <a:spLocks noGrp="1"/>
          </p:cNvSpPr>
          <p:nvPr>
            <p:ph idx="14"/>
          </p:nvPr>
        </p:nvSpPr>
        <p:spPr>
          <a:xfrm>
            <a:off x="4648743" y="2814859"/>
            <a:ext cx="4114807" cy="2079946"/>
          </a:xfrm>
          <a:prstGeom prst="rect">
            <a:avLst/>
          </a:prstGeom>
        </p:spPr>
        <p:txBody>
          <a:bodyPr anchor="ctr">
            <a:normAutofit/>
          </a:bodyPr>
          <a:lstStyle>
            <a:lvl1pPr marL="0" indent="0" algn="ctr">
              <a:buNone/>
              <a:defRPr sz="1000"/>
            </a:lvl1pPr>
            <a:lvl2pPr>
              <a:defRPr sz="1600"/>
            </a:lvl2pPr>
            <a:lvl3pPr>
              <a:defRPr sz="1400"/>
            </a:lvl3pPr>
            <a:lvl4pPr>
              <a:defRPr sz="1200"/>
            </a:lvl4pPr>
            <a:lvl5pPr>
              <a:defRPr sz="1200"/>
            </a:lvl5pPr>
            <a:lvl6pPr>
              <a:defRPr sz="2000"/>
            </a:lvl6pPr>
            <a:lvl7pPr>
              <a:defRPr sz="2000"/>
            </a:lvl7pPr>
            <a:lvl8pPr>
              <a:defRPr sz="2000"/>
            </a:lvl8pPr>
            <a:lvl9pPr>
              <a:defRPr sz="2000"/>
            </a:lvl9pPr>
          </a:lstStyle>
          <a:p>
            <a:pPr lvl="0"/>
            <a:endParaRPr lang="en-GB" dirty="0"/>
          </a:p>
        </p:txBody>
      </p:sp>
      <p:sp>
        <p:nvSpPr>
          <p:cNvPr id="4" name="Footer Placeholder 4">
            <a:extLst>
              <a:ext uri="{FF2B5EF4-FFF2-40B4-BE49-F238E27FC236}">
                <a16:creationId xmlns:a16="http://schemas.microsoft.com/office/drawing/2014/main" id="{18FD2785-3129-AF44-315F-16B5BA72C03A}"/>
              </a:ext>
            </a:extLst>
          </p:cNvPr>
          <p:cNvSpPr>
            <a:spLocks noGrp="1"/>
          </p:cNvSpPr>
          <p:nvPr>
            <p:ph type="ftr" sz="quarter" idx="11"/>
          </p:nvPr>
        </p:nvSpPr>
        <p:spPr>
          <a:xfrm>
            <a:off x="457200" y="4939093"/>
            <a:ext cx="7430322" cy="162964"/>
          </a:xfrm>
        </p:spPr>
        <p:txBody>
          <a:bodyPr/>
          <a:lstStyle/>
          <a:p>
            <a:endParaRPr lang="en-US" dirty="0"/>
          </a:p>
        </p:txBody>
      </p:sp>
      <p:sp>
        <p:nvSpPr>
          <p:cNvPr id="5" name="Slide Number Placeholder 5">
            <a:extLst>
              <a:ext uri="{FF2B5EF4-FFF2-40B4-BE49-F238E27FC236}">
                <a16:creationId xmlns:a16="http://schemas.microsoft.com/office/drawing/2014/main" id="{AA492C48-FDB3-BCCC-F8E6-994DF0DB53C0}"/>
              </a:ext>
            </a:extLst>
          </p:cNvPr>
          <p:cNvSpPr>
            <a:spLocks noGrp="1"/>
          </p:cNvSpPr>
          <p:nvPr>
            <p:ph type="sldNum" sz="quarter" idx="12"/>
          </p:nvPr>
        </p:nvSpPr>
        <p:spPr>
          <a:xfrm>
            <a:off x="8017393" y="4934651"/>
            <a:ext cx="669407" cy="162964"/>
          </a:xfrm>
        </p:spPr>
        <p:txBody>
          <a:bodyPr/>
          <a:lstStyle/>
          <a:p>
            <a:r>
              <a:rPr lang="en-US" dirty="0"/>
              <a:t>Slide </a:t>
            </a:r>
            <a:fld id="{C5EF2332-01BF-834F-8236-50238282D533}" type="slidenum">
              <a:rPr lang="en-US" smtClean="0"/>
              <a:pPr/>
              <a:t>‹#›</a:t>
            </a:fld>
            <a:endParaRPr lang="en-US" dirty="0"/>
          </a:p>
        </p:txBody>
      </p:sp>
      <p:sp>
        <p:nvSpPr>
          <p:cNvPr id="3" name="Text Placeholder 3">
            <a:extLst>
              <a:ext uri="{FF2B5EF4-FFF2-40B4-BE49-F238E27FC236}">
                <a16:creationId xmlns:a16="http://schemas.microsoft.com/office/drawing/2014/main" id="{99BBEB38-D632-A925-B25C-AB20119E9D2D}"/>
              </a:ext>
            </a:extLst>
          </p:cNvPr>
          <p:cNvSpPr>
            <a:spLocks noGrp="1"/>
          </p:cNvSpPr>
          <p:nvPr>
            <p:ph type="body" sz="half" idx="15"/>
          </p:nvPr>
        </p:nvSpPr>
        <p:spPr>
          <a:xfrm>
            <a:off x="457193" y="643989"/>
            <a:ext cx="4114803" cy="178107"/>
          </a:xfrm>
          <a:prstGeom prst="rect">
            <a:avLst/>
          </a:prstGeom>
          <a:solidFill>
            <a:srgbClr val="FFF4D1"/>
          </a:solidFill>
          <a:effectLst>
            <a:outerShdw blurRad="38100" dist="25400" dir="5400000" algn="ctr" rotWithShape="0">
              <a:schemeClr val="tx1">
                <a:alpha val="35000"/>
              </a:schemeClr>
            </a:outerShdw>
          </a:effectLst>
        </p:spPr>
        <p:txBody>
          <a:bodyPr>
            <a:noAutofit/>
          </a:bodyPr>
          <a:lstStyle>
            <a:lvl1pPr marL="0" indent="0" algn="ctr">
              <a:spcBef>
                <a:spcPts val="0"/>
              </a:spcBef>
              <a:buNone/>
              <a:defRPr sz="900" b="1">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Text Placeholder 3">
            <a:extLst>
              <a:ext uri="{FF2B5EF4-FFF2-40B4-BE49-F238E27FC236}">
                <a16:creationId xmlns:a16="http://schemas.microsoft.com/office/drawing/2014/main" id="{48190733-FE05-D0B0-5566-C56C91282A34}"/>
              </a:ext>
            </a:extLst>
          </p:cNvPr>
          <p:cNvSpPr>
            <a:spLocks noGrp="1"/>
          </p:cNvSpPr>
          <p:nvPr>
            <p:ph type="body" sz="half" idx="16"/>
          </p:nvPr>
        </p:nvSpPr>
        <p:spPr>
          <a:xfrm>
            <a:off x="457192" y="2820073"/>
            <a:ext cx="4114803" cy="178107"/>
          </a:xfrm>
          <a:prstGeom prst="rect">
            <a:avLst/>
          </a:prstGeom>
          <a:solidFill>
            <a:srgbClr val="FFF4D1"/>
          </a:solidFill>
          <a:effectLst>
            <a:outerShdw blurRad="38100" dist="25400" dir="5400000" algn="ctr" rotWithShape="0">
              <a:schemeClr val="tx1">
                <a:alpha val="35000"/>
              </a:schemeClr>
            </a:outerShdw>
          </a:effectLst>
        </p:spPr>
        <p:txBody>
          <a:bodyPr>
            <a:noAutofit/>
          </a:bodyPr>
          <a:lstStyle>
            <a:lvl1pPr marL="0" indent="0" algn="ctr">
              <a:spcBef>
                <a:spcPts val="0"/>
              </a:spcBef>
              <a:buNone/>
              <a:defRPr sz="900" b="1">
                <a:latin typeface="Courier New" panose="02070309020205020404" pitchFamily="49" charset="0"/>
                <a:cs typeface="Courier New" panose="02070309020205020404"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53579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07F5-D103-1D08-807A-77826B3678B9}"/>
              </a:ext>
            </a:extLst>
          </p:cNvPr>
          <p:cNvSpPr>
            <a:spLocks noGrp="1"/>
          </p:cNvSpPr>
          <p:nvPr>
            <p:ph type="title"/>
          </p:nvPr>
        </p:nvSpPr>
        <p:spPr>
          <a:xfrm>
            <a:off x="457200" y="205979"/>
            <a:ext cx="7532376" cy="371011"/>
          </a:xfrm>
          <a:prstGeom prst="rect">
            <a:avLst/>
          </a:prstGeom>
        </p:spPr>
        <p:txBody>
          <a:bodyPr/>
          <a:lstStyle/>
          <a:p>
            <a:r>
              <a:rPr lang="en-US"/>
              <a:t>Click to edit Master title style</a:t>
            </a:r>
            <a:endParaRPr lang="en-GB"/>
          </a:p>
        </p:txBody>
      </p:sp>
      <p:sp>
        <p:nvSpPr>
          <p:cNvPr id="3" name="Footer Placeholder 2">
            <a:extLst>
              <a:ext uri="{FF2B5EF4-FFF2-40B4-BE49-F238E27FC236}">
                <a16:creationId xmlns:a16="http://schemas.microsoft.com/office/drawing/2014/main" id="{1B2D80D4-5D3A-948A-B13C-465BDB372864}"/>
              </a:ext>
            </a:extLst>
          </p:cNvPr>
          <p:cNvSpPr>
            <a:spLocks noGrp="1"/>
          </p:cNvSpPr>
          <p:nvPr>
            <p:ph type="ftr" sz="quarter" idx="10"/>
          </p:nvPr>
        </p:nvSpPr>
        <p:spPr/>
        <p:txBody>
          <a:bodyPr/>
          <a:lstStyle/>
          <a:p>
            <a:endParaRPr lang="en-US" dirty="0"/>
          </a:p>
        </p:txBody>
      </p:sp>
      <p:sp>
        <p:nvSpPr>
          <p:cNvPr id="4" name="Slide Number Placeholder 3">
            <a:extLst>
              <a:ext uri="{FF2B5EF4-FFF2-40B4-BE49-F238E27FC236}">
                <a16:creationId xmlns:a16="http://schemas.microsoft.com/office/drawing/2014/main" id="{875F4255-2BCE-7127-B068-F8AFEB92A64F}"/>
              </a:ext>
            </a:extLst>
          </p:cNvPr>
          <p:cNvSpPr>
            <a:spLocks noGrp="1"/>
          </p:cNvSpPr>
          <p:nvPr>
            <p:ph type="sldNum" sz="quarter" idx="11"/>
          </p:nvPr>
        </p:nvSpPr>
        <p:spPr/>
        <p:txBody>
          <a:bodyPr/>
          <a:lstStyle/>
          <a:p>
            <a:r>
              <a:rPr lang="en-US"/>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2060764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222F7D1B-3878-D2B0-1304-530F3883BBA9}"/>
              </a:ext>
            </a:extLst>
          </p:cNvPr>
          <p:cNvSpPr>
            <a:spLocks noGrp="1"/>
          </p:cNvSpPr>
          <p:nvPr>
            <p:ph type="ftr" sz="quarter" idx="11"/>
          </p:nvPr>
        </p:nvSpPr>
        <p:spPr>
          <a:xfrm>
            <a:off x="457200" y="4939093"/>
            <a:ext cx="7430322" cy="162964"/>
          </a:xfrm>
        </p:spPr>
        <p:txBody>
          <a:bodyPr/>
          <a:lstStyle/>
          <a:p>
            <a:endParaRPr lang="en-US" dirty="0"/>
          </a:p>
        </p:txBody>
      </p:sp>
      <p:sp>
        <p:nvSpPr>
          <p:cNvPr id="4" name="Slide Number Placeholder 5">
            <a:extLst>
              <a:ext uri="{FF2B5EF4-FFF2-40B4-BE49-F238E27FC236}">
                <a16:creationId xmlns:a16="http://schemas.microsoft.com/office/drawing/2014/main" id="{20D26AD5-81C8-C0FB-9D88-960134158BA2}"/>
              </a:ext>
            </a:extLst>
          </p:cNvPr>
          <p:cNvSpPr>
            <a:spLocks noGrp="1"/>
          </p:cNvSpPr>
          <p:nvPr>
            <p:ph type="sldNum" sz="quarter" idx="12"/>
          </p:nvPr>
        </p:nvSpPr>
        <p:spPr>
          <a:xfrm>
            <a:off x="8017393" y="4934651"/>
            <a:ext cx="669407" cy="162964"/>
          </a:xfrm>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2130901097"/>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y 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E39D995-341F-A6B1-2F21-3116F45E25C0}"/>
              </a:ext>
            </a:extLst>
          </p:cNvPr>
          <p:cNvSpPr/>
          <p:nvPr userDrawn="1"/>
        </p:nvSpPr>
        <p:spPr>
          <a:xfrm>
            <a:off x="6330998" y="0"/>
            <a:ext cx="2813002" cy="1675237"/>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Footer Placeholder 4">
            <a:extLst>
              <a:ext uri="{FF2B5EF4-FFF2-40B4-BE49-F238E27FC236}">
                <a16:creationId xmlns:a16="http://schemas.microsoft.com/office/drawing/2014/main" id="{4ABAE87D-0C53-63F7-3A23-34C60AF745A7}"/>
              </a:ext>
            </a:extLst>
          </p:cNvPr>
          <p:cNvSpPr>
            <a:spLocks noGrp="1"/>
          </p:cNvSpPr>
          <p:nvPr>
            <p:ph type="ftr" sz="quarter" idx="11"/>
          </p:nvPr>
        </p:nvSpPr>
        <p:spPr>
          <a:xfrm>
            <a:off x="457200" y="4939093"/>
            <a:ext cx="7430322" cy="162964"/>
          </a:xfrm>
        </p:spPr>
        <p:txBody>
          <a:bodyPr/>
          <a:lstStyle/>
          <a:p>
            <a:endParaRPr lang="en-US" dirty="0"/>
          </a:p>
        </p:txBody>
      </p:sp>
      <p:sp>
        <p:nvSpPr>
          <p:cNvPr id="3" name="Slide Number Placeholder 5">
            <a:extLst>
              <a:ext uri="{FF2B5EF4-FFF2-40B4-BE49-F238E27FC236}">
                <a16:creationId xmlns:a16="http://schemas.microsoft.com/office/drawing/2014/main" id="{115F3906-0C04-2F24-4D6B-A39FF2CD8CD5}"/>
              </a:ext>
            </a:extLst>
          </p:cNvPr>
          <p:cNvSpPr>
            <a:spLocks noGrp="1"/>
          </p:cNvSpPr>
          <p:nvPr>
            <p:ph type="sldNum" sz="quarter" idx="12"/>
          </p:nvPr>
        </p:nvSpPr>
        <p:spPr>
          <a:xfrm>
            <a:off x="8017393" y="4934651"/>
            <a:ext cx="669407" cy="162964"/>
          </a:xfrm>
        </p:spPr>
        <p:txBody>
          <a:bodyPr/>
          <a:lstStyle/>
          <a:p>
            <a:r>
              <a:rPr lang="en-US" dirty="0"/>
              <a:t>Slide </a:t>
            </a:r>
            <a:fld id="{C5EF2332-01BF-834F-8236-50238282D533}" type="slidenum">
              <a:rPr lang="en-US" smtClean="0"/>
              <a:pPr/>
              <a:t>‹#›</a:t>
            </a:fld>
            <a:endParaRPr lang="en-US" dirty="0"/>
          </a:p>
        </p:txBody>
      </p:sp>
    </p:spTree>
    <p:extLst>
      <p:ext uri="{BB962C8B-B14F-4D97-AF65-F5344CB8AC3E}">
        <p14:creationId xmlns:p14="http://schemas.microsoft.com/office/powerpoint/2010/main" val="870784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7532376" cy="37101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644685"/>
            <a:ext cx="8229600" cy="421620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57200" y="4939093"/>
            <a:ext cx="7430322" cy="162964"/>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017393" y="4934651"/>
            <a:ext cx="669407" cy="162964"/>
          </a:xfrm>
          <a:prstGeom prst="rect">
            <a:avLst/>
          </a:prstGeom>
        </p:spPr>
        <p:txBody>
          <a:bodyPr vert="horz" lIns="91440" tIns="45720" rIns="91440" bIns="45720" rtlCol="0" anchor="ctr"/>
          <a:lstStyle>
            <a:lvl1pPr algn="r">
              <a:defRPr sz="800">
                <a:solidFill>
                  <a:srgbClr val="A27B00"/>
                </a:solidFill>
              </a:defRPr>
            </a:lvl1pPr>
          </a:lstStyle>
          <a:p>
            <a:r>
              <a:rPr lang="en-US"/>
              <a:t>Slide </a:t>
            </a:r>
            <a:fld id="{C5EF2332-01BF-834F-8236-50238282D533}" type="slidenum">
              <a:rPr lang="en-US" smtClean="0"/>
              <a:pPr/>
              <a:t>‹#›</a:t>
            </a:fld>
            <a:endParaRPr lang="en-US" dirty="0"/>
          </a:p>
        </p:txBody>
      </p:sp>
      <p:pic>
        <p:nvPicPr>
          <p:cNvPr id="8" name="Picture 7">
            <a:extLst>
              <a:ext uri="{FF2B5EF4-FFF2-40B4-BE49-F238E27FC236}">
                <a16:creationId xmlns:a16="http://schemas.microsoft.com/office/drawing/2014/main" id="{B783178B-8B39-23EF-552C-1CC84CF7CD3C}"/>
              </a:ext>
            </a:extLst>
          </p:cNvPr>
          <p:cNvPicPr>
            <a:picLocks noChangeAspect="1"/>
          </p:cNvPicPr>
          <p:nvPr userDrawn="1"/>
        </p:nvPicPr>
        <p:blipFill>
          <a:blip r:embed="rId17"/>
          <a:srcRect/>
          <a:stretch/>
        </p:blipFill>
        <p:spPr>
          <a:xfrm>
            <a:off x="8063442" y="201449"/>
            <a:ext cx="914401" cy="243564"/>
          </a:xfrm>
          <a:prstGeom prst="rect">
            <a:avLst/>
          </a:prstGeom>
        </p:spPr>
      </p:pic>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91" r:id="rId3"/>
    <p:sldLayoutId id="2147483652" r:id="rId4"/>
    <p:sldLayoutId id="2147483675" r:id="rId5"/>
    <p:sldLayoutId id="2147483653" r:id="rId6"/>
    <p:sldLayoutId id="2147483664" r:id="rId7"/>
    <p:sldLayoutId id="2147483655" r:id="rId8"/>
    <p:sldLayoutId id="2147483658" r:id="rId9"/>
    <p:sldLayoutId id="2147483692" r:id="rId10"/>
    <p:sldLayoutId id="2147483693" r:id="rId11"/>
    <p:sldLayoutId id="2147483677" r:id="rId12"/>
    <p:sldLayoutId id="2147483678" r:id="rId13"/>
    <p:sldLayoutId id="2147483661" r:id="rId14"/>
    <p:sldLayoutId id="2147483699" r:id="rId15"/>
  </p:sldLayoutIdLst>
  <p:hf hdr="0" dt="0"/>
  <p:txStyles>
    <p:titleStyle>
      <a:lvl1pPr algn="l" defTabSz="342900" rtl="0" eaLnBrk="1" latinLnBrk="0" hangingPunct="1">
        <a:spcBef>
          <a:spcPct val="0"/>
        </a:spcBef>
        <a:buNone/>
        <a:defRPr sz="2400" b="1" kern="1200">
          <a:solidFill>
            <a:schemeClr val="accent1">
              <a:lumMod val="50000"/>
            </a:schemeClr>
          </a:solidFill>
          <a:latin typeface="Arial Narrow" panose="020B0606020202030204" pitchFamily="34" charset="0"/>
          <a:ea typeface="+mj-ea"/>
          <a:cs typeface="+mj-cs"/>
        </a:defRPr>
      </a:lvl1pPr>
    </p:titleStyle>
    <p:bodyStyle>
      <a:lvl1pPr marL="269875" indent="-269875" algn="l" defTabSz="342900" rtl="0" eaLnBrk="1" latinLnBrk="0" hangingPunct="1">
        <a:spcBef>
          <a:spcPct val="20000"/>
        </a:spcBef>
        <a:buClr>
          <a:schemeClr val="accent1">
            <a:lumMod val="50000"/>
          </a:schemeClr>
        </a:buClr>
        <a:buSzPct val="130000"/>
        <a:buFont typeface="Arial Narrow" panose="020B0606020202030204" pitchFamily="34" charset="0"/>
        <a:buChar char="●"/>
        <a:defRPr sz="2000" kern="1200">
          <a:solidFill>
            <a:schemeClr val="tx1"/>
          </a:solidFill>
          <a:latin typeface="+mn-lt"/>
          <a:ea typeface="+mn-ea"/>
          <a:cs typeface="+mn-cs"/>
        </a:defRPr>
      </a:lvl1pPr>
      <a:lvl2pPr marL="539750" indent="-196850" algn="l" defTabSz="342900" rtl="0" eaLnBrk="1" latinLnBrk="0" hangingPunct="1">
        <a:spcBef>
          <a:spcPct val="20000"/>
        </a:spcBef>
        <a:buClr>
          <a:schemeClr val="accent1">
            <a:lumMod val="50000"/>
          </a:schemeClr>
        </a:buClr>
        <a:buFont typeface="Arial Narrow" panose="020B0606020202030204" pitchFamily="34" charset="0"/>
        <a:buChar char="►"/>
        <a:defRPr sz="1800" kern="1200">
          <a:solidFill>
            <a:schemeClr val="tx1">
              <a:lumMod val="85000"/>
              <a:lumOff val="15000"/>
            </a:schemeClr>
          </a:solidFill>
          <a:latin typeface="+mn-lt"/>
          <a:ea typeface="+mn-ea"/>
          <a:cs typeface="+mn-cs"/>
        </a:defRPr>
      </a:lvl2pPr>
      <a:lvl3pPr marL="717550" indent="-269875" algn="l" defTabSz="342900" rtl="0" eaLnBrk="1" latinLnBrk="0" hangingPunct="1">
        <a:spcBef>
          <a:spcPct val="20000"/>
        </a:spcBef>
        <a:buClr>
          <a:srgbClr val="5E8F3D"/>
        </a:buClr>
        <a:buFont typeface="Arial Narrow" panose="020B0606020202030204" pitchFamily="34" charset="0"/>
        <a:buChar char="◄"/>
        <a:defRPr sz="1600" kern="1200">
          <a:solidFill>
            <a:schemeClr val="tx1">
              <a:lumMod val="75000"/>
              <a:lumOff val="25000"/>
            </a:schemeClr>
          </a:solidFill>
          <a:latin typeface="+mn-lt"/>
          <a:ea typeface="+mn-ea"/>
          <a:cs typeface="+mn-cs"/>
        </a:defRPr>
      </a:lvl3pPr>
      <a:lvl4pPr marL="809625" indent="-177800" algn="l" defTabSz="342900" rtl="0" eaLnBrk="1" latinLnBrk="0" hangingPunct="1">
        <a:spcBef>
          <a:spcPct val="20000"/>
        </a:spcBef>
        <a:buClr>
          <a:schemeClr val="accent6">
            <a:lumMod val="50000"/>
          </a:schemeClr>
        </a:buClr>
        <a:buFont typeface="Arial Narrow" panose="020B0606020202030204" pitchFamily="34" charset="0"/>
        <a:buChar char="▼"/>
        <a:defRPr sz="1400" kern="1200">
          <a:solidFill>
            <a:schemeClr val="tx1">
              <a:lumMod val="50000"/>
              <a:lumOff val="50000"/>
            </a:schemeClr>
          </a:solidFill>
          <a:latin typeface="+mn-lt"/>
          <a:ea typeface="+mn-ea"/>
          <a:cs typeface="+mn-cs"/>
        </a:defRPr>
      </a:lvl4pPr>
      <a:lvl5pPr marL="895350" indent="-92075" algn="l" defTabSz="342900" rtl="0" eaLnBrk="1" latinLnBrk="0" hangingPunct="1">
        <a:spcBef>
          <a:spcPct val="20000"/>
        </a:spcBef>
        <a:buClr>
          <a:srgbClr val="A88000"/>
        </a:buClr>
        <a:buFont typeface="Arial Narrow" panose="020B0606020202030204" pitchFamily="34" charset="0"/>
        <a:buChar char="▲"/>
        <a:defRPr sz="1200" kern="1200">
          <a:solidFill>
            <a:schemeClr val="bg1">
              <a:lumMod val="65000"/>
            </a:schemeClr>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00467" y="2512608"/>
            <a:ext cx="6943059" cy="781398"/>
          </a:xfrm>
          <a:prstGeom prst="rect">
            <a:avLst/>
          </a:prstGeom>
          <a:effectLst>
            <a:outerShdw blurRad="50800" dist="38100" algn="l" rotWithShape="0">
              <a:prstClr val="black">
                <a:alpha val="40000"/>
              </a:prstClr>
            </a:outerShdw>
          </a:effectLst>
        </p:spPr>
        <p:txBody>
          <a:bodyPr/>
          <a:lstStyle/>
          <a:p>
            <a:pPr marL="0" lvl="0" indent="0">
              <a:buNone/>
            </a:pPr>
            <a:r>
              <a:rPr lang="en-GB" dirty="0"/>
              <a:t>Exploration: documents and archives</a:t>
            </a:r>
          </a:p>
        </p:txBody>
      </p:sp>
      <p:sp>
        <p:nvSpPr>
          <p:cNvPr id="3" name="Subtitle 2"/>
          <p:cNvSpPr>
            <a:spLocks noGrp="1"/>
          </p:cNvSpPr>
          <p:nvPr>
            <p:ph type="subTitle" idx="1" hasCustomPrompt="1"/>
          </p:nvPr>
        </p:nvSpPr>
        <p:spPr>
          <a:xfrm>
            <a:off x="2956853" y="3318386"/>
            <a:ext cx="3230289" cy="374810"/>
          </a:xfrm>
          <a:prstGeom prst="rect">
            <a:avLst/>
          </a:prstGeom>
        </p:spPr>
        <p:txBody>
          <a:bodyPr>
            <a:noAutofit/>
          </a:bodyPr>
          <a:lstStyle/>
          <a:p>
            <a:pPr marL="0" lvl="0" indent="0">
              <a:buNone/>
            </a:pPr>
            <a:r>
              <a:rPr sz="2800" dirty="0"/>
              <a:t>Week</a:t>
            </a:r>
            <a:r>
              <a:rPr lang="en-GB" sz="2800" dirty="0"/>
              <a:t> 9</a:t>
            </a:r>
            <a:br>
              <a:rPr sz="2800" dirty="0"/>
            </a:br>
            <a:br>
              <a:rPr sz="2800" dirty="0"/>
            </a:br>
            <a:endParaRPr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111D0-0504-ACD2-45FD-6BA45AF70D02}"/>
              </a:ext>
            </a:extLst>
          </p:cNvPr>
          <p:cNvSpPr>
            <a:spLocks noGrp="1"/>
          </p:cNvSpPr>
          <p:nvPr>
            <p:ph type="title"/>
          </p:nvPr>
        </p:nvSpPr>
        <p:spPr/>
        <p:txBody>
          <a:bodyPr>
            <a:normAutofit fontScale="90000"/>
          </a:bodyPr>
          <a:lstStyle/>
          <a:p>
            <a:r>
              <a:rPr lang="en-GB" dirty="0"/>
              <a:t>What is a “document”?</a:t>
            </a:r>
          </a:p>
        </p:txBody>
      </p:sp>
      <p:sp>
        <p:nvSpPr>
          <p:cNvPr id="3" name="Content Placeholder 2">
            <a:extLst>
              <a:ext uri="{FF2B5EF4-FFF2-40B4-BE49-F238E27FC236}">
                <a16:creationId xmlns:a16="http://schemas.microsoft.com/office/drawing/2014/main" id="{6F6D4110-ED22-F721-C834-D51C5A6EC0EC}"/>
              </a:ext>
            </a:extLst>
          </p:cNvPr>
          <p:cNvSpPr>
            <a:spLocks noGrp="1"/>
          </p:cNvSpPr>
          <p:nvPr>
            <p:ph idx="1"/>
          </p:nvPr>
        </p:nvSpPr>
        <p:spPr/>
        <p:txBody>
          <a:bodyPr/>
          <a:lstStyle/>
          <a:p>
            <a:pPr algn="l"/>
            <a:r>
              <a:rPr lang="en-GB" sz="1800" b="0" i="0" u="none" strike="noStrike" baseline="0" dirty="0">
                <a:latin typeface="BemboStd"/>
              </a:rPr>
              <a:t>Official legal documents</a:t>
            </a:r>
          </a:p>
          <a:p>
            <a:pPr algn="l"/>
            <a:r>
              <a:rPr lang="en-GB" sz="1800" dirty="0">
                <a:latin typeface="BemboStd"/>
              </a:rPr>
              <a:t>Party manifestos</a:t>
            </a:r>
          </a:p>
          <a:p>
            <a:r>
              <a:rPr lang="en-GB" sz="1800" dirty="0">
                <a:latin typeface="BemboStd"/>
              </a:rPr>
              <a:t>Diaries</a:t>
            </a:r>
            <a:endParaRPr lang="en-GB" sz="1800" b="0" i="0" u="none" strike="noStrike" baseline="0" dirty="0">
              <a:latin typeface="BemboStd"/>
            </a:endParaRPr>
          </a:p>
          <a:p>
            <a:pPr algn="l"/>
            <a:r>
              <a:rPr lang="en-GB" sz="1800" dirty="0">
                <a:latin typeface="BemboStd"/>
              </a:rPr>
              <a:t>Content on a commercial website</a:t>
            </a:r>
          </a:p>
          <a:p>
            <a:pPr algn="l"/>
            <a:r>
              <a:rPr lang="en-GB" sz="1800" b="0" i="0" u="none" strike="noStrike" baseline="0" dirty="0">
                <a:latin typeface="BemboStd"/>
              </a:rPr>
              <a:t>Fliers, banners, adverts</a:t>
            </a:r>
          </a:p>
          <a:p>
            <a:pPr algn="l"/>
            <a:r>
              <a:rPr lang="en-GB" sz="1800" b="0" i="0" u="none" strike="noStrike" baseline="0" dirty="0">
                <a:latin typeface="BemboStd"/>
              </a:rPr>
              <a:t>“Tweets”, Tic-toc videos, YouTube videos</a:t>
            </a:r>
          </a:p>
          <a:p>
            <a:pPr algn="l"/>
            <a:r>
              <a:rPr lang="en-GB" sz="1800" dirty="0">
                <a:latin typeface="BemboStd"/>
              </a:rPr>
              <a:t>Post-it notes, scribbles, doodles</a:t>
            </a:r>
          </a:p>
          <a:p>
            <a:pPr algn="l"/>
            <a:r>
              <a:rPr lang="en-GB" sz="1800" b="0" i="0" u="none" strike="noStrike" baseline="0" dirty="0">
                <a:latin typeface="BemboStd"/>
              </a:rPr>
              <a:t>Anything else?</a:t>
            </a:r>
          </a:p>
          <a:p>
            <a:pPr algn="l"/>
            <a:endParaRPr lang="en-GB" sz="1800" dirty="0">
              <a:latin typeface="BemboStd"/>
            </a:endParaRPr>
          </a:p>
          <a:p>
            <a:pPr algn="l"/>
            <a:r>
              <a:rPr lang="en-GB" sz="1800" b="0" i="0" u="none" strike="noStrike" baseline="0" dirty="0">
                <a:latin typeface="BemboStd"/>
              </a:rPr>
              <a:t>Can you think of any “documents” you have produced, read or interacted with this week?</a:t>
            </a:r>
          </a:p>
          <a:p>
            <a:pPr algn="l"/>
            <a:endParaRPr lang="en-GB" sz="1800" dirty="0">
              <a:latin typeface="BemboStd"/>
            </a:endParaRPr>
          </a:p>
          <a:p>
            <a:pPr marL="0" indent="0" algn="l">
              <a:buNone/>
            </a:pPr>
            <a:endParaRPr lang="en-GB" sz="1800" b="0" i="0" u="none" strike="noStrike" baseline="0" dirty="0">
              <a:latin typeface="BemboStd"/>
            </a:endParaRPr>
          </a:p>
        </p:txBody>
      </p:sp>
      <p:sp>
        <p:nvSpPr>
          <p:cNvPr id="4" name="Footer Placeholder 3">
            <a:extLst>
              <a:ext uri="{FF2B5EF4-FFF2-40B4-BE49-F238E27FC236}">
                <a16:creationId xmlns:a16="http://schemas.microsoft.com/office/drawing/2014/main" id="{FAD40A00-EC66-2D7C-BAB2-B2C8A304872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2D6DEBB-6177-B262-C9DE-FCAE2EA4256F}"/>
              </a:ext>
            </a:extLst>
          </p:cNvPr>
          <p:cNvSpPr>
            <a:spLocks noGrp="1"/>
          </p:cNvSpPr>
          <p:nvPr>
            <p:ph type="sldNum" sz="quarter" idx="12"/>
          </p:nvPr>
        </p:nvSpPr>
        <p:spPr/>
        <p:txBody>
          <a:bodyPr/>
          <a:lstStyle/>
          <a:p>
            <a:r>
              <a:rPr lang="en-US"/>
              <a:t>Slide </a:t>
            </a:r>
            <a:fld id="{C5EF2332-01BF-834F-8236-50238282D533}" type="slidenum">
              <a:rPr lang="en-US" smtClean="0"/>
              <a:pPr/>
              <a:t>10</a:t>
            </a:fld>
            <a:endParaRPr lang="en-US" dirty="0"/>
          </a:p>
        </p:txBody>
      </p:sp>
    </p:spTree>
    <p:extLst>
      <p:ext uri="{BB962C8B-B14F-4D97-AF65-F5344CB8AC3E}">
        <p14:creationId xmlns:p14="http://schemas.microsoft.com/office/powerpoint/2010/main" val="165311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2D8AE-C89A-6FC2-26B0-82C1AB4B44AC}"/>
              </a:ext>
            </a:extLst>
          </p:cNvPr>
          <p:cNvSpPr>
            <a:spLocks noGrp="1"/>
          </p:cNvSpPr>
          <p:nvPr>
            <p:ph type="title"/>
          </p:nvPr>
        </p:nvSpPr>
        <p:spPr/>
        <p:txBody>
          <a:bodyPr>
            <a:normAutofit fontScale="90000"/>
          </a:bodyPr>
          <a:lstStyle/>
          <a:p>
            <a:r>
              <a:rPr lang="en-GB" dirty="0"/>
              <a:t>Who “contribute” to a “document”?</a:t>
            </a:r>
          </a:p>
        </p:txBody>
      </p:sp>
      <p:sp>
        <p:nvSpPr>
          <p:cNvPr id="4" name="Footer Placeholder 3">
            <a:extLst>
              <a:ext uri="{FF2B5EF4-FFF2-40B4-BE49-F238E27FC236}">
                <a16:creationId xmlns:a16="http://schemas.microsoft.com/office/drawing/2014/main" id="{4D154066-2CA0-2D00-3794-D5EE7EE110A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CCB57EA-7B9D-1E84-F8E7-1417D5886104}"/>
              </a:ext>
            </a:extLst>
          </p:cNvPr>
          <p:cNvSpPr>
            <a:spLocks noGrp="1"/>
          </p:cNvSpPr>
          <p:nvPr>
            <p:ph type="sldNum" sz="quarter" idx="12"/>
          </p:nvPr>
        </p:nvSpPr>
        <p:spPr/>
        <p:txBody>
          <a:bodyPr/>
          <a:lstStyle/>
          <a:p>
            <a:r>
              <a:rPr lang="en-US"/>
              <a:t>Slide </a:t>
            </a:r>
            <a:fld id="{C5EF2332-01BF-834F-8236-50238282D533}" type="slidenum">
              <a:rPr lang="en-US" smtClean="0"/>
              <a:pPr/>
              <a:t>11</a:t>
            </a:fld>
            <a:endParaRPr lang="en-US" dirty="0"/>
          </a:p>
        </p:txBody>
      </p:sp>
      <p:pic>
        <p:nvPicPr>
          <p:cNvPr id="3074" name="Picture 2">
            <a:extLst>
              <a:ext uri="{FF2B5EF4-FFF2-40B4-BE49-F238E27FC236}">
                <a16:creationId xmlns:a16="http://schemas.microsoft.com/office/drawing/2014/main" id="{DE482ED8-4D0D-0EB5-2A93-1BFA5E25B2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3455" y="655193"/>
            <a:ext cx="3454067" cy="229930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7F651F3-DBC5-CE8F-8BC5-6673B12C2F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2279305"/>
            <a:ext cx="3643745" cy="242474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F633616-47AA-A555-45D9-694003F724F8}"/>
              </a:ext>
            </a:extLst>
          </p:cNvPr>
          <p:cNvSpPr txBox="1"/>
          <p:nvPr/>
        </p:nvSpPr>
        <p:spPr>
          <a:xfrm>
            <a:off x="581891" y="955964"/>
            <a:ext cx="3158836" cy="769441"/>
          </a:xfrm>
          <a:prstGeom prst="rect">
            <a:avLst/>
          </a:prstGeom>
          <a:noFill/>
        </p:spPr>
        <p:txBody>
          <a:bodyPr wrap="square" rtlCol="0">
            <a:spAutoFit/>
          </a:bodyPr>
          <a:lstStyle/>
          <a:p>
            <a:r>
              <a:rPr lang="en-GB" sz="4400" b="1" dirty="0">
                <a:solidFill>
                  <a:schemeClr val="tx2"/>
                </a:solidFill>
              </a:rPr>
              <a:t>Authors</a:t>
            </a:r>
          </a:p>
        </p:txBody>
      </p:sp>
      <p:sp>
        <p:nvSpPr>
          <p:cNvPr id="8" name="TextBox 7">
            <a:extLst>
              <a:ext uri="{FF2B5EF4-FFF2-40B4-BE49-F238E27FC236}">
                <a16:creationId xmlns:a16="http://schemas.microsoft.com/office/drawing/2014/main" id="{B75A3059-F2C0-98A9-7B9A-0140A1CEE233}"/>
              </a:ext>
            </a:extLst>
          </p:cNvPr>
          <p:cNvSpPr txBox="1"/>
          <p:nvPr/>
        </p:nvSpPr>
        <p:spPr>
          <a:xfrm>
            <a:off x="4433455" y="3366655"/>
            <a:ext cx="3158836" cy="769441"/>
          </a:xfrm>
          <a:prstGeom prst="rect">
            <a:avLst/>
          </a:prstGeom>
          <a:noFill/>
        </p:spPr>
        <p:txBody>
          <a:bodyPr wrap="square" rtlCol="0">
            <a:spAutoFit/>
          </a:bodyPr>
          <a:lstStyle/>
          <a:p>
            <a:r>
              <a:rPr lang="en-GB" sz="4400" b="1" dirty="0">
                <a:solidFill>
                  <a:schemeClr val="tx2"/>
                </a:solidFill>
              </a:rPr>
              <a:t>Readers</a:t>
            </a:r>
          </a:p>
        </p:txBody>
      </p:sp>
    </p:spTree>
    <p:extLst>
      <p:ext uri="{BB962C8B-B14F-4D97-AF65-F5344CB8AC3E}">
        <p14:creationId xmlns:p14="http://schemas.microsoft.com/office/powerpoint/2010/main" val="208856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fade">
                                      <p:cBhvr>
                                        <p:cTn id="10" dur="500"/>
                                        <p:tgtEl>
                                          <p:spTgt spid="307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076"/>
                                        </p:tgtEl>
                                        <p:attrNameLst>
                                          <p:attrName>style.visibility</p:attrName>
                                        </p:attrNameLst>
                                      </p:cBhvr>
                                      <p:to>
                                        <p:strVal val="visible"/>
                                      </p:to>
                                    </p:set>
                                    <p:animEffect transition="in" filter="fade">
                                      <p:cBhvr>
                                        <p:cTn id="15" dur="500"/>
                                        <p:tgtEl>
                                          <p:spTgt spid="307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E81B26-2FDA-753A-4BB3-D8CFD719D862}"/>
              </a:ext>
            </a:extLst>
          </p:cNvPr>
          <p:cNvSpPr>
            <a:spLocks noGrp="1"/>
          </p:cNvSpPr>
          <p:nvPr>
            <p:ph idx="1"/>
          </p:nvPr>
        </p:nvSpPr>
        <p:spPr>
          <a:xfrm>
            <a:off x="457199" y="997527"/>
            <a:ext cx="4336473" cy="3863363"/>
          </a:xfrm>
        </p:spPr>
        <p:txBody>
          <a:bodyPr>
            <a:normAutofit fontScale="92500" lnSpcReduction="10000"/>
          </a:bodyPr>
          <a:lstStyle/>
          <a:p>
            <a:r>
              <a:rPr lang="en-GB" dirty="0"/>
              <a:t>Documents are a social construction (Thomas 1966)</a:t>
            </a:r>
          </a:p>
          <a:p>
            <a:r>
              <a:rPr lang="en-GB" dirty="0"/>
              <a:t>Authors apply rules in order to meet social expectations and to jointly create knowledge with the (anticipated) reader(s)</a:t>
            </a:r>
          </a:p>
          <a:p>
            <a:r>
              <a:rPr lang="en-GB" dirty="0"/>
              <a:t>Often there is not one single author of a document (teams, editors, proofreaders, etc.)</a:t>
            </a:r>
          </a:p>
          <a:p>
            <a:r>
              <a:rPr lang="en-GB" dirty="0"/>
              <a:t>Essential to consider not only a document’s content but also the conditions under which the document was developed</a:t>
            </a:r>
          </a:p>
        </p:txBody>
      </p:sp>
      <p:sp>
        <p:nvSpPr>
          <p:cNvPr id="4" name="Footer Placeholder 3">
            <a:extLst>
              <a:ext uri="{FF2B5EF4-FFF2-40B4-BE49-F238E27FC236}">
                <a16:creationId xmlns:a16="http://schemas.microsoft.com/office/drawing/2014/main" id="{A2241854-B877-0D05-19DB-E85D66E511D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F7DB0D8-B6C6-FBB8-C0FE-62D0381FF7D2}"/>
              </a:ext>
            </a:extLst>
          </p:cNvPr>
          <p:cNvSpPr>
            <a:spLocks noGrp="1"/>
          </p:cNvSpPr>
          <p:nvPr>
            <p:ph type="sldNum" sz="quarter" idx="12"/>
          </p:nvPr>
        </p:nvSpPr>
        <p:spPr/>
        <p:txBody>
          <a:bodyPr/>
          <a:lstStyle/>
          <a:p>
            <a:r>
              <a:rPr lang="en-US"/>
              <a:t>Slide </a:t>
            </a:r>
            <a:fld id="{C5EF2332-01BF-834F-8236-50238282D533}" type="slidenum">
              <a:rPr lang="en-US" smtClean="0"/>
              <a:pPr/>
              <a:t>12</a:t>
            </a:fld>
            <a:endParaRPr lang="en-US" dirty="0"/>
          </a:p>
        </p:txBody>
      </p:sp>
      <p:sp>
        <p:nvSpPr>
          <p:cNvPr id="6" name="Title 1">
            <a:extLst>
              <a:ext uri="{FF2B5EF4-FFF2-40B4-BE49-F238E27FC236}">
                <a16:creationId xmlns:a16="http://schemas.microsoft.com/office/drawing/2014/main" id="{4F8E480F-D72B-6A7A-DCC4-5BDDFE3D898A}"/>
              </a:ext>
            </a:extLst>
          </p:cNvPr>
          <p:cNvSpPr>
            <a:spLocks noGrp="1"/>
          </p:cNvSpPr>
          <p:nvPr>
            <p:ph type="title"/>
          </p:nvPr>
        </p:nvSpPr>
        <p:spPr>
          <a:xfrm>
            <a:off x="457200" y="206375"/>
            <a:ext cx="7532688" cy="369888"/>
          </a:xfrm>
        </p:spPr>
        <p:txBody>
          <a:bodyPr>
            <a:normAutofit fontScale="90000"/>
          </a:bodyPr>
          <a:lstStyle/>
          <a:p>
            <a:r>
              <a:rPr lang="en-GB" dirty="0"/>
              <a:t>Authorship and readership</a:t>
            </a:r>
          </a:p>
        </p:txBody>
      </p:sp>
      <p:pic>
        <p:nvPicPr>
          <p:cNvPr id="7" name="Picture 2">
            <a:extLst>
              <a:ext uri="{FF2B5EF4-FFF2-40B4-BE49-F238E27FC236}">
                <a16:creationId xmlns:a16="http://schemas.microsoft.com/office/drawing/2014/main" id="{B3F8F9E2-4BD5-A2E4-A749-A0A580ADDD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8029" y="1422097"/>
            <a:ext cx="3454067" cy="2299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418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E81B26-2FDA-753A-4BB3-D8CFD719D862}"/>
              </a:ext>
            </a:extLst>
          </p:cNvPr>
          <p:cNvSpPr>
            <a:spLocks noGrp="1"/>
          </p:cNvSpPr>
          <p:nvPr>
            <p:ph idx="1"/>
          </p:nvPr>
        </p:nvSpPr>
        <p:spPr>
          <a:xfrm>
            <a:off x="457199" y="997527"/>
            <a:ext cx="4585856" cy="3863363"/>
          </a:xfrm>
        </p:spPr>
        <p:txBody>
          <a:bodyPr>
            <a:normAutofit lnSpcReduction="10000"/>
          </a:bodyPr>
          <a:lstStyle/>
          <a:p>
            <a:r>
              <a:rPr lang="en-GB" dirty="0"/>
              <a:t>Also important to consider the (anticipated, intended, unintended) readership to grasp the </a:t>
            </a:r>
            <a:r>
              <a:rPr lang="en-GB" b="1" i="1" dirty="0"/>
              <a:t>meaning</a:t>
            </a:r>
            <a:r>
              <a:rPr lang="en-GB" dirty="0"/>
              <a:t> behind documents and their </a:t>
            </a:r>
            <a:r>
              <a:rPr lang="en-GB" b="1" i="1" dirty="0"/>
              <a:t>biases</a:t>
            </a:r>
          </a:p>
          <a:p>
            <a:r>
              <a:rPr lang="en-GB" dirty="0"/>
              <a:t>A document’s </a:t>
            </a:r>
            <a:r>
              <a:rPr lang="en-GB" b="1" i="1" dirty="0"/>
              <a:t>effect</a:t>
            </a:r>
            <a:r>
              <a:rPr lang="en-GB" dirty="0"/>
              <a:t> on a reader can </a:t>
            </a:r>
            <a:r>
              <a:rPr lang="en-GB" b="1" i="1" dirty="0"/>
              <a:t>vary</a:t>
            </a:r>
            <a:r>
              <a:rPr lang="en-GB" dirty="0"/>
              <a:t> significantly depending on their prior views, experiences, backgrounds, social/professional roles</a:t>
            </a:r>
          </a:p>
          <a:p>
            <a:r>
              <a:rPr lang="en-GB" dirty="0"/>
              <a:t>A document can be seen as an “actor” in its own right, alongside the human “actors” (authors and readers) (cf. action-network theory; Latour 2005)</a:t>
            </a:r>
          </a:p>
          <a:p>
            <a:endParaRPr lang="en-GB" dirty="0"/>
          </a:p>
          <a:p>
            <a:endParaRPr lang="en-GB" dirty="0"/>
          </a:p>
          <a:p>
            <a:endParaRPr lang="en-GB" dirty="0"/>
          </a:p>
        </p:txBody>
      </p:sp>
      <p:sp>
        <p:nvSpPr>
          <p:cNvPr id="4" name="Footer Placeholder 3">
            <a:extLst>
              <a:ext uri="{FF2B5EF4-FFF2-40B4-BE49-F238E27FC236}">
                <a16:creationId xmlns:a16="http://schemas.microsoft.com/office/drawing/2014/main" id="{A2241854-B877-0D05-19DB-E85D66E511D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F7DB0D8-B6C6-FBB8-C0FE-62D0381FF7D2}"/>
              </a:ext>
            </a:extLst>
          </p:cNvPr>
          <p:cNvSpPr>
            <a:spLocks noGrp="1"/>
          </p:cNvSpPr>
          <p:nvPr>
            <p:ph type="sldNum" sz="quarter" idx="12"/>
          </p:nvPr>
        </p:nvSpPr>
        <p:spPr/>
        <p:txBody>
          <a:bodyPr/>
          <a:lstStyle/>
          <a:p>
            <a:r>
              <a:rPr lang="en-US"/>
              <a:t>Slide </a:t>
            </a:r>
            <a:fld id="{C5EF2332-01BF-834F-8236-50238282D533}" type="slidenum">
              <a:rPr lang="en-US" smtClean="0"/>
              <a:pPr/>
              <a:t>13</a:t>
            </a:fld>
            <a:endParaRPr lang="en-US" dirty="0"/>
          </a:p>
        </p:txBody>
      </p:sp>
      <p:sp>
        <p:nvSpPr>
          <p:cNvPr id="6" name="Title 1">
            <a:extLst>
              <a:ext uri="{FF2B5EF4-FFF2-40B4-BE49-F238E27FC236}">
                <a16:creationId xmlns:a16="http://schemas.microsoft.com/office/drawing/2014/main" id="{4F8E480F-D72B-6A7A-DCC4-5BDDFE3D898A}"/>
              </a:ext>
            </a:extLst>
          </p:cNvPr>
          <p:cNvSpPr>
            <a:spLocks noGrp="1"/>
          </p:cNvSpPr>
          <p:nvPr>
            <p:ph type="title"/>
          </p:nvPr>
        </p:nvSpPr>
        <p:spPr>
          <a:xfrm>
            <a:off x="457200" y="206375"/>
            <a:ext cx="7532688" cy="369888"/>
          </a:xfrm>
        </p:spPr>
        <p:txBody>
          <a:bodyPr>
            <a:normAutofit fontScale="90000"/>
          </a:bodyPr>
          <a:lstStyle/>
          <a:p>
            <a:r>
              <a:rPr lang="en-GB" dirty="0"/>
              <a:t>Authorship and readership</a:t>
            </a:r>
          </a:p>
        </p:txBody>
      </p:sp>
      <p:pic>
        <p:nvPicPr>
          <p:cNvPr id="2" name="Picture 4">
            <a:extLst>
              <a:ext uri="{FF2B5EF4-FFF2-40B4-BE49-F238E27FC236}">
                <a16:creationId xmlns:a16="http://schemas.microsoft.com/office/drawing/2014/main" id="{C808973E-12DF-8D26-1B10-1B02D7B90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3055" y="1359376"/>
            <a:ext cx="3643745" cy="2424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384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628BD-8B50-B2BC-3111-BBFB5F0E878B}"/>
              </a:ext>
            </a:extLst>
          </p:cNvPr>
          <p:cNvSpPr>
            <a:spLocks noGrp="1"/>
          </p:cNvSpPr>
          <p:nvPr>
            <p:ph type="title"/>
          </p:nvPr>
        </p:nvSpPr>
        <p:spPr/>
        <p:txBody>
          <a:bodyPr>
            <a:normAutofit fontScale="90000"/>
          </a:bodyPr>
          <a:lstStyle/>
          <a:p>
            <a:r>
              <a:rPr lang="en-GB" dirty="0"/>
              <a:t>Documents as actors</a:t>
            </a:r>
          </a:p>
        </p:txBody>
      </p:sp>
      <p:sp>
        <p:nvSpPr>
          <p:cNvPr id="3" name="Content Placeholder 2">
            <a:extLst>
              <a:ext uri="{FF2B5EF4-FFF2-40B4-BE49-F238E27FC236}">
                <a16:creationId xmlns:a16="http://schemas.microsoft.com/office/drawing/2014/main" id="{ADAE5F1F-C8B1-0D8D-FB7A-930DD6437F23}"/>
              </a:ext>
            </a:extLst>
          </p:cNvPr>
          <p:cNvSpPr>
            <a:spLocks noGrp="1"/>
          </p:cNvSpPr>
          <p:nvPr>
            <p:ph idx="1"/>
          </p:nvPr>
        </p:nvSpPr>
        <p:spPr/>
        <p:txBody>
          <a:bodyPr/>
          <a:lstStyle/>
          <a:p>
            <a:r>
              <a:rPr lang="en-GB" dirty="0"/>
              <a:t>Documents have the power to influence human agency because of the ways we use them in developed societies (Prior 2003)</a:t>
            </a:r>
          </a:p>
        </p:txBody>
      </p:sp>
      <p:sp>
        <p:nvSpPr>
          <p:cNvPr id="4" name="Footer Placeholder 3">
            <a:extLst>
              <a:ext uri="{FF2B5EF4-FFF2-40B4-BE49-F238E27FC236}">
                <a16:creationId xmlns:a16="http://schemas.microsoft.com/office/drawing/2014/main" id="{DB11DCA6-F62F-A5C4-470E-1D901119A46F}"/>
              </a:ext>
            </a:extLst>
          </p:cNvPr>
          <p:cNvSpPr>
            <a:spLocks noGrp="1"/>
          </p:cNvSpPr>
          <p:nvPr>
            <p:ph type="ftr" sz="quarter" idx="11"/>
          </p:nvPr>
        </p:nvSpPr>
        <p:spPr/>
        <p:txBody>
          <a:bodyPr/>
          <a:lstStyle/>
          <a:p>
            <a:pPr algn="l"/>
            <a:r>
              <a:rPr lang="en-US" dirty="0"/>
              <a:t>Source: Grant 2018: 15</a:t>
            </a:r>
          </a:p>
        </p:txBody>
      </p:sp>
      <p:sp>
        <p:nvSpPr>
          <p:cNvPr id="5" name="Slide Number Placeholder 4">
            <a:extLst>
              <a:ext uri="{FF2B5EF4-FFF2-40B4-BE49-F238E27FC236}">
                <a16:creationId xmlns:a16="http://schemas.microsoft.com/office/drawing/2014/main" id="{9EEB31E0-AC9B-8E7C-BB7E-63D7117C43A1}"/>
              </a:ext>
            </a:extLst>
          </p:cNvPr>
          <p:cNvSpPr>
            <a:spLocks noGrp="1"/>
          </p:cNvSpPr>
          <p:nvPr>
            <p:ph type="sldNum" sz="quarter" idx="12"/>
          </p:nvPr>
        </p:nvSpPr>
        <p:spPr/>
        <p:txBody>
          <a:bodyPr/>
          <a:lstStyle/>
          <a:p>
            <a:r>
              <a:rPr lang="en-US"/>
              <a:t>Slide </a:t>
            </a:r>
            <a:fld id="{C5EF2332-01BF-834F-8236-50238282D533}" type="slidenum">
              <a:rPr lang="en-US" smtClean="0"/>
              <a:pPr/>
              <a:t>14</a:t>
            </a:fld>
            <a:endParaRPr lang="en-US" dirty="0"/>
          </a:p>
        </p:txBody>
      </p:sp>
      <p:pic>
        <p:nvPicPr>
          <p:cNvPr id="9" name="Picture 8">
            <a:extLst>
              <a:ext uri="{FF2B5EF4-FFF2-40B4-BE49-F238E27FC236}">
                <a16:creationId xmlns:a16="http://schemas.microsoft.com/office/drawing/2014/main" id="{0425ABB9-74B3-F9D0-6F3B-1B931738D83F}"/>
              </a:ext>
            </a:extLst>
          </p:cNvPr>
          <p:cNvPicPr>
            <a:picLocks noChangeAspect="1"/>
          </p:cNvPicPr>
          <p:nvPr/>
        </p:nvPicPr>
        <p:blipFill>
          <a:blip r:embed="rId3"/>
          <a:stretch>
            <a:fillRect/>
          </a:stretch>
        </p:blipFill>
        <p:spPr>
          <a:xfrm>
            <a:off x="1588488" y="1421556"/>
            <a:ext cx="5167745" cy="3312104"/>
          </a:xfrm>
          <a:prstGeom prst="rect">
            <a:avLst/>
          </a:prstGeom>
        </p:spPr>
      </p:pic>
    </p:spTree>
    <p:extLst>
      <p:ext uri="{BB962C8B-B14F-4D97-AF65-F5344CB8AC3E}">
        <p14:creationId xmlns:p14="http://schemas.microsoft.com/office/powerpoint/2010/main" val="4075701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01245-BDAD-C489-545A-57B75833B52E}"/>
              </a:ext>
            </a:extLst>
          </p:cNvPr>
          <p:cNvSpPr>
            <a:spLocks noGrp="1"/>
          </p:cNvSpPr>
          <p:nvPr>
            <p:ph type="title"/>
          </p:nvPr>
        </p:nvSpPr>
        <p:spPr/>
        <p:txBody>
          <a:bodyPr>
            <a:normAutofit fontScale="90000"/>
          </a:bodyPr>
          <a:lstStyle/>
          <a:p>
            <a:r>
              <a:rPr lang="en-GB" dirty="0"/>
              <a:t>How then to assess documentary sources?</a:t>
            </a:r>
          </a:p>
        </p:txBody>
      </p:sp>
      <p:sp>
        <p:nvSpPr>
          <p:cNvPr id="4" name="Footer Placeholder 3">
            <a:extLst>
              <a:ext uri="{FF2B5EF4-FFF2-40B4-BE49-F238E27FC236}">
                <a16:creationId xmlns:a16="http://schemas.microsoft.com/office/drawing/2014/main" id="{740A64CF-E894-F94B-0A6C-FABBDCC2C954}"/>
              </a:ext>
            </a:extLst>
          </p:cNvPr>
          <p:cNvSpPr>
            <a:spLocks noGrp="1"/>
          </p:cNvSpPr>
          <p:nvPr>
            <p:ph type="ftr" sz="quarter" idx="11"/>
          </p:nvPr>
        </p:nvSpPr>
        <p:spPr>
          <a:xfrm>
            <a:off x="457200" y="4731046"/>
            <a:ext cx="7430322" cy="371011"/>
          </a:xfrm>
        </p:spPr>
        <p:txBody>
          <a:bodyPr/>
          <a:lstStyle/>
          <a:p>
            <a:pPr algn="l"/>
            <a:r>
              <a:rPr lang="en-US" dirty="0"/>
              <a:t>Based on </a:t>
            </a:r>
            <a:r>
              <a:rPr lang="en-GB" dirty="0"/>
              <a:t>Scott, J. 1990. A matter of record: documentary sources in social research. London: John Wiley &amp; Sons</a:t>
            </a:r>
          </a:p>
          <a:p>
            <a:pPr algn="l"/>
            <a:r>
              <a:rPr lang="en-GB" dirty="0"/>
              <a:t>Source: Grant 2018: 18.</a:t>
            </a:r>
            <a:endParaRPr lang="en-US" dirty="0"/>
          </a:p>
        </p:txBody>
      </p:sp>
      <p:sp>
        <p:nvSpPr>
          <p:cNvPr id="5" name="Slide Number Placeholder 4">
            <a:extLst>
              <a:ext uri="{FF2B5EF4-FFF2-40B4-BE49-F238E27FC236}">
                <a16:creationId xmlns:a16="http://schemas.microsoft.com/office/drawing/2014/main" id="{C47F92C2-85BA-A4E4-4F52-099B89546509}"/>
              </a:ext>
            </a:extLst>
          </p:cNvPr>
          <p:cNvSpPr>
            <a:spLocks noGrp="1"/>
          </p:cNvSpPr>
          <p:nvPr>
            <p:ph type="sldNum" sz="quarter" idx="12"/>
          </p:nvPr>
        </p:nvSpPr>
        <p:spPr/>
        <p:txBody>
          <a:bodyPr/>
          <a:lstStyle/>
          <a:p>
            <a:r>
              <a:rPr lang="en-US"/>
              <a:t>Slide </a:t>
            </a:r>
            <a:fld id="{C5EF2332-01BF-834F-8236-50238282D533}" type="slidenum">
              <a:rPr lang="en-US" smtClean="0"/>
              <a:pPr/>
              <a:t>15</a:t>
            </a:fld>
            <a:endParaRPr lang="en-US" dirty="0"/>
          </a:p>
        </p:txBody>
      </p:sp>
      <p:pic>
        <p:nvPicPr>
          <p:cNvPr id="9" name="Picture 8">
            <a:extLst>
              <a:ext uri="{FF2B5EF4-FFF2-40B4-BE49-F238E27FC236}">
                <a16:creationId xmlns:a16="http://schemas.microsoft.com/office/drawing/2014/main" id="{E6913D30-4051-29E4-FB05-82A0EC6A8EE4}"/>
              </a:ext>
            </a:extLst>
          </p:cNvPr>
          <p:cNvPicPr>
            <a:picLocks noChangeAspect="1"/>
          </p:cNvPicPr>
          <p:nvPr/>
        </p:nvPicPr>
        <p:blipFill>
          <a:blip r:embed="rId3"/>
          <a:stretch>
            <a:fillRect/>
          </a:stretch>
        </p:blipFill>
        <p:spPr>
          <a:xfrm>
            <a:off x="457199" y="955818"/>
            <a:ext cx="7430321" cy="3282470"/>
          </a:xfrm>
          <a:prstGeom prst="rect">
            <a:avLst/>
          </a:prstGeom>
        </p:spPr>
      </p:pic>
    </p:spTree>
    <p:extLst>
      <p:ext uri="{BB962C8B-B14F-4D97-AF65-F5344CB8AC3E}">
        <p14:creationId xmlns:p14="http://schemas.microsoft.com/office/powerpoint/2010/main" val="1598800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272D0B-D362-BD8B-0297-859F4060165D}"/>
              </a:ext>
            </a:extLst>
          </p:cNvPr>
          <p:cNvPicPr>
            <a:picLocks noChangeAspect="1"/>
          </p:cNvPicPr>
          <p:nvPr/>
        </p:nvPicPr>
        <p:blipFill>
          <a:blip r:embed="rId3"/>
          <a:stretch>
            <a:fillRect/>
          </a:stretch>
        </p:blipFill>
        <p:spPr>
          <a:xfrm>
            <a:off x="5069541" y="1589282"/>
            <a:ext cx="3959814" cy="1964936"/>
          </a:xfrm>
          <a:prstGeom prst="rect">
            <a:avLst/>
          </a:prstGeom>
        </p:spPr>
      </p:pic>
      <p:sp>
        <p:nvSpPr>
          <p:cNvPr id="2" name="Title 1">
            <a:extLst>
              <a:ext uri="{FF2B5EF4-FFF2-40B4-BE49-F238E27FC236}">
                <a16:creationId xmlns:a16="http://schemas.microsoft.com/office/drawing/2014/main" id="{105582F6-B585-15A0-5076-E6E3E7EA19AF}"/>
              </a:ext>
            </a:extLst>
          </p:cNvPr>
          <p:cNvSpPr>
            <a:spLocks noGrp="1"/>
          </p:cNvSpPr>
          <p:nvPr>
            <p:ph type="title"/>
          </p:nvPr>
        </p:nvSpPr>
        <p:spPr/>
        <p:txBody>
          <a:bodyPr>
            <a:normAutofit fontScale="90000"/>
          </a:bodyPr>
          <a:lstStyle/>
          <a:p>
            <a:r>
              <a:rPr lang="en-GB" dirty="0"/>
              <a:t>How to analyse documents?</a:t>
            </a:r>
          </a:p>
        </p:txBody>
      </p:sp>
      <p:sp>
        <p:nvSpPr>
          <p:cNvPr id="3" name="Content Placeholder 2">
            <a:extLst>
              <a:ext uri="{FF2B5EF4-FFF2-40B4-BE49-F238E27FC236}">
                <a16:creationId xmlns:a16="http://schemas.microsoft.com/office/drawing/2014/main" id="{27A10B1E-E60F-1E2E-B71F-9B9945495FD6}"/>
              </a:ext>
            </a:extLst>
          </p:cNvPr>
          <p:cNvSpPr>
            <a:spLocks noGrp="1"/>
          </p:cNvSpPr>
          <p:nvPr>
            <p:ph idx="1"/>
          </p:nvPr>
        </p:nvSpPr>
        <p:spPr>
          <a:xfrm>
            <a:off x="457201" y="637953"/>
            <a:ext cx="4612340" cy="4222937"/>
          </a:xfrm>
        </p:spPr>
        <p:txBody>
          <a:bodyPr/>
          <a:lstStyle/>
          <a:p>
            <a:r>
              <a:rPr lang="en-GB" b="1" dirty="0"/>
              <a:t>Thematic analysis</a:t>
            </a:r>
          </a:p>
          <a:p>
            <a:pPr lvl="1"/>
            <a:r>
              <a:rPr lang="en-GB" dirty="0"/>
              <a:t>a “method for identifying, analysing, and reporting </a:t>
            </a:r>
            <a:r>
              <a:rPr lang="en-GB" b="1" dirty="0"/>
              <a:t>patterns</a:t>
            </a:r>
            <a:r>
              <a:rPr lang="en-GB" dirty="0"/>
              <a:t> (</a:t>
            </a:r>
            <a:r>
              <a:rPr lang="en-GB" b="1" dirty="0"/>
              <a:t>themes</a:t>
            </a:r>
            <a:r>
              <a:rPr lang="en-GB" dirty="0"/>
              <a:t>) within data” (Braun and Clarke 2006, p. 6) in order to </a:t>
            </a:r>
            <a:r>
              <a:rPr lang="en-GB" b="1" dirty="0"/>
              <a:t>summarise</a:t>
            </a:r>
            <a:r>
              <a:rPr lang="en-GB" dirty="0"/>
              <a:t> issues </a:t>
            </a:r>
            <a:r>
              <a:rPr lang="en-GB" b="1" dirty="0"/>
              <a:t>across</a:t>
            </a:r>
            <a:r>
              <a:rPr lang="en-GB" dirty="0"/>
              <a:t> the data set (Green and Thorogood 2013).</a:t>
            </a:r>
          </a:p>
          <a:p>
            <a:pPr lvl="1"/>
            <a:r>
              <a:rPr lang="en-GB" dirty="0"/>
              <a:t>The easiest approach as it is less challenging and prescriptive than other techniques, and can work with whichever theoretical perspective is important in your research, or indeed without a theoretical perspective</a:t>
            </a:r>
          </a:p>
          <a:p>
            <a:pPr lvl="1"/>
            <a:r>
              <a:rPr lang="en-GB" dirty="0"/>
              <a:t>Inductive, deductive or both</a:t>
            </a:r>
          </a:p>
        </p:txBody>
      </p:sp>
      <p:sp>
        <p:nvSpPr>
          <p:cNvPr id="4" name="Footer Placeholder 3">
            <a:extLst>
              <a:ext uri="{FF2B5EF4-FFF2-40B4-BE49-F238E27FC236}">
                <a16:creationId xmlns:a16="http://schemas.microsoft.com/office/drawing/2014/main" id="{F2F86FAF-EA05-F82A-7A02-16AA27974223}"/>
              </a:ext>
            </a:extLst>
          </p:cNvPr>
          <p:cNvSpPr>
            <a:spLocks noGrp="1"/>
          </p:cNvSpPr>
          <p:nvPr>
            <p:ph type="ftr" sz="quarter" idx="11"/>
          </p:nvPr>
        </p:nvSpPr>
        <p:spPr/>
        <p:txBody>
          <a:bodyPr/>
          <a:lstStyle/>
          <a:p>
            <a:r>
              <a:rPr lang="en-US" dirty="0"/>
              <a:t>Image source: https://media.nngroup.com/media/editor/2022/08/17/thematic_analysis_overview.png</a:t>
            </a:r>
          </a:p>
        </p:txBody>
      </p:sp>
      <p:sp>
        <p:nvSpPr>
          <p:cNvPr id="5" name="Slide Number Placeholder 4">
            <a:extLst>
              <a:ext uri="{FF2B5EF4-FFF2-40B4-BE49-F238E27FC236}">
                <a16:creationId xmlns:a16="http://schemas.microsoft.com/office/drawing/2014/main" id="{25A0231C-7211-A388-C703-038CA3C6229D}"/>
              </a:ext>
            </a:extLst>
          </p:cNvPr>
          <p:cNvSpPr>
            <a:spLocks noGrp="1"/>
          </p:cNvSpPr>
          <p:nvPr>
            <p:ph type="sldNum" sz="quarter" idx="12"/>
          </p:nvPr>
        </p:nvSpPr>
        <p:spPr/>
        <p:txBody>
          <a:bodyPr/>
          <a:lstStyle/>
          <a:p>
            <a:r>
              <a:rPr lang="en-US"/>
              <a:t>Slide </a:t>
            </a:r>
            <a:fld id="{C5EF2332-01BF-834F-8236-50238282D533}" type="slidenum">
              <a:rPr lang="en-US" smtClean="0"/>
              <a:pPr/>
              <a:t>16</a:t>
            </a:fld>
            <a:endParaRPr lang="en-US" dirty="0"/>
          </a:p>
        </p:txBody>
      </p:sp>
    </p:spTree>
    <p:extLst>
      <p:ext uri="{BB962C8B-B14F-4D97-AF65-F5344CB8AC3E}">
        <p14:creationId xmlns:p14="http://schemas.microsoft.com/office/powerpoint/2010/main" val="1735302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82F6-B585-15A0-5076-E6E3E7EA19AF}"/>
              </a:ext>
            </a:extLst>
          </p:cNvPr>
          <p:cNvSpPr>
            <a:spLocks noGrp="1"/>
          </p:cNvSpPr>
          <p:nvPr>
            <p:ph type="title"/>
          </p:nvPr>
        </p:nvSpPr>
        <p:spPr/>
        <p:txBody>
          <a:bodyPr>
            <a:normAutofit fontScale="90000"/>
          </a:bodyPr>
          <a:lstStyle/>
          <a:p>
            <a:r>
              <a:rPr lang="en-GB" dirty="0"/>
              <a:t>How to analyse documents?</a:t>
            </a:r>
          </a:p>
        </p:txBody>
      </p:sp>
      <p:sp>
        <p:nvSpPr>
          <p:cNvPr id="3" name="Content Placeholder 2">
            <a:extLst>
              <a:ext uri="{FF2B5EF4-FFF2-40B4-BE49-F238E27FC236}">
                <a16:creationId xmlns:a16="http://schemas.microsoft.com/office/drawing/2014/main" id="{27A10B1E-E60F-1E2E-B71F-9B9945495FD6}"/>
              </a:ext>
            </a:extLst>
          </p:cNvPr>
          <p:cNvSpPr>
            <a:spLocks noGrp="1"/>
          </p:cNvSpPr>
          <p:nvPr>
            <p:ph idx="1"/>
          </p:nvPr>
        </p:nvSpPr>
        <p:spPr>
          <a:xfrm>
            <a:off x="457200" y="637953"/>
            <a:ext cx="5069541" cy="4222937"/>
          </a:xfrm>
        </p:spPr>
        <p:txBody>
          <a:bodyPr>
            <a:normAutofit fontScale="92500" lnSpcReduction="20000"/>
          </a:bodyPr>
          <a:lstStyle/>
          <a:p>
            <a:r>
              <a:rPr lang="en-GB" b="1" dirty="0"/>
              <a:t>Framework analysis</a:t>
            </a:r>
          </a:p>
          <a:p>
            <a:pPr lvl="1"/>
            <a:r>
              <a:rPr lang="en-GB" dirty="0"/>
              <a:t>Differs from thematic analysis in the additional step of taking extracts of data from particular codes and displaying them together in a matrix:</a:t>
            </a:r>
          </a:p>
          <a:p>
            <a:pPr lvl="2"/>
            <a:r>
              <a:rPr lang="en-GB" dirty="0"/>
              <a:t>“tables created with headings and sub-headings from the coding framework, with a list of each data source forming the rows, to allow each individual piece of data to be viewed as a whole” (Grant 2018: 132)</a:t>
            </a:r>
          </a:p>
          <a:p>
            <a:pPr lvl="1"/>
            <a:r>
              <a:rPr lang="en-GB" dirty="0"/>
              <a:t>A more thorough approach to analysis that makes it is harder to ignore data which do not follow a trend</a:t>
            </a:r>
          </a:p>
          <a:p>
            <a:pPr lvl="1"/>
            <a:r>
              <a:rPr lang="en-GB" dirty="0"/>
              <a:t>Useful when the questions which the data need to answer are known in advance; this allows for the </a:t>
            </a:r>
            <a:r>
              <a:rPr lang="en-GB" i="1" dirty="0"/>
              <a:t>deductive</a:t>
            </a:r>
            <a:r>
              <a:rPr lang="en-GB" dirty="0"/>
              <a:t> construction of core high-level codes</a:t>
            </a:r>
          </a:p>
          <a:p>
            <a:pPr lvl="1"/>
            <a:r>
              <a:rPr lang="en-GB" dirty="0"/>
              <a:t>but theories and themes can emerge from the data, allowing for </a:t>
            </a:r>
            <a:r>
              <a:rPr lang="en-GB" i="1" dirty="0"/>
              <a:t>inductive</a:t>
            </a:r>
            <a:r>
              <a:rPr lang="en-GB" dirty="0"/>
              <a:t> codes to be formed when necessary</a:t>
            </a:r>
          </a:p>
        </p:txBody>
      </p:sp>
      <p:sp>
        <p:nvSpPr>
          <p:cNvPr id="4" name="Footer Placeholder 3">
            <a:extLst>
              <a:ext uri="{FF2B5EF4-FFF2-40B4-BE49-F238E27FC236}">
                <a16:creationId xmlns:a16="http://schemas.microsoft.com/office/drawing/2014/main" id="{F2F86FAF-EA05-F82A-7A02-16AA27974223}"/>
              </a:ext>
            </a:extLst>
          </p:cNvPr>
          <p:cNvSpPr>
            <a:spLocks noGrp="1"/>
          </p:cNvSpPr>
          <p:nvPr>
            <p:ph type="ftr" sz="quarter" idx="11"/>
          </p:nvPr>
        </p:nvSpPr>
        <p:spPr/>
        <p:txBody>
          <a:bodyPr/>
          <a:lstStyle/>
          <a:p>
            <a:r>
              <a:rPr lang="en-US" dirty="0"/>
              <a:t>Image source: https://media.nngroup.com/media/editor/2022/08/17/thematic_analysis_overview.png</a:t>
            </a:r>
          </a:p>
        </p:txBody>
      </p:sp>
      <p:sp>
        <p:nvSpPr>
          <p:cNvPr id="5" name="Slide Number Placeholder 4">
            <a:extLst>
              <a:ext uri="{FF2B5EF4-FFF2-40B4-BE49-F238E27FC236}">
                <a16:creationId xmlns:a16="http://schemas.microsoft.com/office/drawing/2014/main" id="{25A0231C-7211-A388-C703-038CA3C6229D}"/>
              </a:ext>
            </a:extLst>
          </p:cNvPr>
          <p:cNvSpPr>
            <a:spLocks noGrp="1"/>
          </p:cNvSpPr>
          <p:nvPr>
            <p:ph type="sldNum" sz="quarter" idx="12"/>
          </p:nvPr>
        </p:nvSpPr>
        <p:spPr/>
        <p:txBody>
          <a:bodyPr/>
          <a:lstStyle/>
          <a:p>
            <a:r>
              <a:rPr lang="en-US"/>
              <a:t>Slide </a:t>
            </a:r>
            <a:fld id="{C5EF2332-01BF-834F-8236-50238282D533}" type="slidenum">
              <a:rPr lang="en-US" smtClean="0"/>
              <a:pPr/>
              <a:t>17</a:t>
            </a:fld>
            <a:endParaRPr lang="en-US" dirty="0"/>
          </a:p>
        </p:txBody>
      </p:sp>
    </p:spTree>
    <p:extLst>
      <p:ext uri="{BB962C8B-B14F-4D97-AF65-F5344CB8AC3E}">
        <p14:creationId xmlns:p14="http://schemas.microsoft.com/office/powerpoint/2010/main" val="2127751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82F6-B585-15A0-5076-E6E3E7EA19AF}"/>
              </a:ext>
            </a:extLst>
          </p:cNvPr>
          <p:cNvSpPr>
            <a:spLocks noGrp="1"/>
          </p:cNvSpPr>
          <p:nvPr>
            <p:ph type="title"/>
          </p:nvPr>
        </p:nvSpPr>
        <p:spPr/>
        <p:txBody>
          <a:bodyPr>
            <a:normAutofit fontScale="90000"/>
          </a:bodyPr>
          <a:lstStyle/>
          <a:p>
            <a:r>
              <a:rPr lang="en-GB" dirty="0"/>
              <a:t>How to analyse documents?</a:t>
            </a:r>
          </a:p>
        </p:txBody>
      </p:sp>
      <p:sp>
        <p:nvSpPr>
          <p:cNvPr id="3" name="Content Placeholder 2">
            <a:extLst>
              <a:ext uri="{FF2B5EF4-FFF2-40B4-BE49-F238E27FC236}">
                <a16:creationId xmlns:a16="http://schemas.microsoft.com/office/drawing/2014/main" id="{27A10B1E-E60F-1E2E-B71F-9B9945495FD6}"/>
              </a:ext>
            </a:extLst>
          </p:cNvPr>
          <p:cNvSpPr>
            <a:spLocks noGrp="1"/>
          </p:cNvSpPr>
          <p:nvPr>
            <p:ph idx="1"/>
          </p:nvPr>
        </p:nvSpPr>
        <p:spPr>
          <a:xfrm>
            <a:off x="457200" y="637953"/>
            <a:ext cx="5256074" cy="4222937"/>
          </a:xfrm>
        </p:spPr>
        <p:txBody>
          <a:bodyPr>
            <a:normAutofit fontScale="92500" lnSpcReduction="10000"/>
          </a:bodyPr>
          <a:lstStyle/>
          <a:p>
            <a:r>
              <a:rPr lang="en-GB" b="1" dirty="0"/>
              <a:t>(Critical) discourse analysis</a:t>
            </a:r>
          </a:p>
          <a:p>
            <a:pPr lvl="1"/>
            <a:r>
              <a:rPr lang="en-GB" dirty="0"/>
              <a:t>“the study of social life, understood through analysis of language in its widest sense” (Shaw and Bailey 2009: 413).</a:t>
            </a:r>
          </a:p>
          <a:p>
            <a:pPr lvl="1"/>
            <a:r>
              <a:rPr lang="en-GB" dirty="0"/>
              <a:t>A “</a:t>
            </a:r>
            <a:r>
              <a:rPr lang="en-GB" sz="1800" b="0" i="0" u="none" strike="noStrike" baseline="0" dirty="0">
                <a:latin typeface="BemboStd"/>
              </a:rPr>
              <a:t>spirit of sceptical readings” (Gill 2006: 216)</a:t>
            </a:r>
          </a:p>
          <a:p>
            <a:pPr lvl="1"/>
            <a:r>
              <a:rPr lang="en-GB" dirty="0"/>
              <a:t>Premised on documents being powerful objects, with the power to create new – and reinforce existing – beliefs and ideologies within society (e.g. moral panics – gangs, immigration, etc.)</a:t>
            </a:r>
          </a:p>
          <a:p>
            <a:pPr lvl="1"/>
            <a:r>
              <a:rPr lang="en-GB" dirty="0"/>
              <a:t>aims to highlight discourses within data in order to highlight and describe power relations, and to consider ways in which discourses that are negative for society can be challenged</a:t>
            </a:r>
          </a:p>
          <a:p>
            <a:pPr lvl="1"/>
            <a:r>
              <a:rPr lang="en-GB" dirty="0"/>
              <a:t>Useful in order to reach </a:t>
            </a:r>
            <a:r>
              <a:rPr lang="en-GB" b="1" dirty="0"/>
              <a:t>beyond surface layer of meanings</a:t>
            </a:r>
          </a:p>
        </p:txBody>
      </p:sp>
      <p:sp>
        <p:nvSpPr>
          <p:cNvPr id="4" name="Footer Placeholder 3">
            <a:extLst>
              <a:ext uri="{FF2B5EF4-FFF2-40B4-BE49-F238E27FC236}">
                <a16:creationId xmlns:a16="http://schemas.microsoft.com/office/drawing/2014/main" id="{F2F86FAF-EA05-F82A-7A02-16AA2797422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A0231C-7211-A388-C703-038CA3C6229D}"/>
              </a:ext>
            </a:extLst>
          </p:cNvPr>
          <p:cNvSpPr>
            <a:spLocks noGrp="1"/>
          </p:cNvSpPr>
          <p:nvPr>
            <p:ph type="sldNum" sz="quarter" idx="12"/>
          </p:nvPr>
        </p:nvSpPr>
        <p:spPr/>
        <p:txBody>
          <a:bodyPr/>
          <a:lstStyle/>
          <a:p>
            <a:r>
              <a:rPr lang="en-US"/>
              <a:t>Slide </a:t>
            </a:r>
            <a:fld id="{C5EF2332-01BF-834F-8236-50238282D533}" type="slidenum">
              <a:rPr lang="en-US" smtClean="0"/>
              <a:pPr/>
              <a:t>18</a:t>
            </a:fld>
            <a:endParaRPr lang="en-US" dirty="0"/>
          </a:p>
        </p:txBody>
      </p:sp>
      <p:pic>
        <p:nvPicPr>
          <p:cNvPr id="7" name="Picture 6">
            <a:extLst>
              <a:ext uri="{FF2B5EF4-FFF2-40B4-BE49-F238E27FC236}">
                <a16:creationId xmlns:a16="http://schemas.microsoft.com/office/drawing/2014/main" id="{954CC718-9B45-6A4C-8809-CB07EB6CDD0A}"/>
              </a:ext>
            </a:extLst>
          </p:cNvPr>
          <p:cNvPicPr>
            <a:picLocks noChangeAspect="1"/>
          </p:cNvPicPr>
          <p:nvPr/>
        </p:nvPicPr>
        <p:blipFill>
          <a:blip r:embed="rId3"/>
          <a:stretch>
            <a:fillRect/>
          </a:stretch>
        </p:blipFill>
        <p:spPr>
          <a:xfrm>
            <a:off x="5713274" y="1000589"/>
            <a:ext cx="3188447" cy="3427257"/>
          </a:xfrm>
          <a:prstGeom prst="rect">
            <a:avLst/>
          </a:prstGeom>
        </p:spPr>
      </p:pic>
    </p:spTree>
    <p:extLst>
      <p:ext uri="{BB962C8B-B14F-4D97-AF65-F5344CB8AC3E}">
        <p14:creationId xmlns:p14="http://schemas.microsoft.com/office/powerpoint/2010/main" val="1862125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29E8057-FA3D-1CB6-7CCC-534647B5E24B}"/>
              </a:ext>
            </a:extLst>
          </p:cNvPr>
          <p:cNvSpPr>
            <a:spLocks noGrp="1"/>
          </p:cNvSpPr>
          <p:nvPr>
            <p:ph type="ctrTitle"/>
          </p:nvPr>
        </p:nvSpPr>
        <p:spPr/>
        <p:txBody>
          <a:bodyPr/>
          <a:lstStyle/>
          <a:p>
            <a:pPr marL="0" indent="0">
              <a:buNone/>
            </a:pPr>
            <a:r>
              <a:rPr lang="en-GB" dirty="0"/>
              <a:t>A personal research example</a:t>
            </a:r>
          </a:p>
        </p:txBody>
      </p:sp>
      <p:sp>
        <p:nvSpPr>
          <p:cNvPr id="7" name="Text Placeholder 6">
            <a:extLst>
              <a:ext uri="{FF2B5EF4-FFF2-40B4-BE49-F238E27FC236}">
                <a16:creationId xmlns:a16="http://schemas.microsoft.com/office/drawing/2014/main" id="{C7D02A32-53CC-58C5-A31A-5D3B964FE970}"/>
              </a:ext>
            </a:extLst>
          </p:cNvPr>
          <p:cNvSpPr>
            <a:spLocks noGrp="1"/>
          </p:cNvSpPr>
          <p:nvPr>
            <p:ph type="body" sz="quarter" idx="10"/>
          </p:nvPr>
        </p:nvSpPr>
        <p:spPr/>
        <p:txBody>
          <a:bodyPr/>
          <a:lstStyle/>
          <a:p>
            <a:endParaRPr lang="en-GB"/>
          </a:p>
        </p:txBody>
      </p:sp>
      <p:sp>
        <p:nvSpPr>
          <p:cNvPr id="5" name="Slide Number Placeholder 4">
            <a:extLst>
              <a:ext uri="{FF2B5EF4-FFF2-40B4-BE49-F238E27FC236}">
                <a16:creationId xmlns:a16="http://schemas.microsoft.com/office/drawing/2014/main" id="{8CAB05C0-815E-61C1-F119-A056C4A4F053}"/>
              </a:ext>
            </a:extLst>
          </p:cNvPr>
          <p:cNvSpPr>
            <a:spLocks noGrp="1"/>
          </p:cNvSpPr>
          <p:nvPr>
            <p:ph type="sldNum" sz="quarter" idx="4294967295"/>
          </p:nvPr>
        </p:nvSpPr>
        <p:spPr>
          <a:xfrm>
            <a:off x="8474075" y="4933950"/>
            <a:ext cx="669925" cy="163513"/>
          </a:xfrm>
        </p:spPr>
        <p:txBody>
          <a:bodyPr/>
          <a:lstStyle/>
          <a:p>
            <a:r>
              <a:rPr lang="en-US"/>
              <a:t>Slide </a:t>
            </a:r>
            <a:fld id="{C5EF2332-01BF-834F-8236-50238282D533}" type="slidenum">
              <a:rPr lang="en-US" smtClean="0"/>
              <a:pPr/>
              <a:t>19</a:t>
            </a:fld>
            <a:endParaRPr lang="en-US" dirty="0"/>
          </a:p>
        </p:txBody>
      </p:sp>
    </p:spTree>
    <p:extLst>
      <p:ext uri="{BB962C8B-B14F-4D97-AF65-F5344CB8AC3E}">
        <p14:creationId xmlns:p14="http://schemas.microsoft.com/office/powerpoint/2010/main" val="1128044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4BE0D-D34B-A897-290A-D77B3AA73E8E}"/>
              </a:ext>
            </a:extLst>
          </p:cNvPr>
          <p:cNvSpPr>
            <a:spLocks noGrp="1"/>
          </p:cNvSpPr>
          <p:nvPr>
            <p:ph type="title"/>
          </p:nvPr>
        </p:nvSpPr>
        <p:spPr/>
        <p:txBody>
          <a:bodyPr>
            <a:normAutofit fontScale="90000"/>
          </a:bodyPr>
          <a:lstStyle/>
          <a:p>
            <a:r>
              <a:rPr lang="en-GB" dirty="0"/>
              <a:t>We’re nearing the end…</a:t>
            </a:r>
          </a:p>
        </p:txBody>
      </p:sp>
      <p:sp>
        <p:nvSpPr>
          <p:cNvPr id="3" name="Content Placeholder 2">
            <a:extLst>
              <a:ext uri="{FF2B5EF4-FFF2-40B4-BE49-F238E27FC236}">
                <a16:creationId xmlns:a16="http://schemas.microsoft.com/office/drawing/2014/main" id="{278580A0-10CD-57D0-12E8-0E4F160BAB77}"/>
              </a:ext>
            </a:extLst>
          </p:cNvPr>
          <p:cNvSpPr>
            <a:spLocks noGrp="1"/>
          </p:cNvSpPr>
          <p:nvPr>
            <p:ph idx="1"/>
          </p:nvPr>
        </p:nvSpPr>
        <p:spPr>
          <a:xfrm>
            <a:off x="457199" y="1780674"/>
            <a:ext cx="8265697" cy="3316941"/>
          </a:xfrm>
        </p:spPr>
        <p:txBody>
          <a:bodyPr>
            <a:normAutofit fontScale="70000" lnSpcReduction="20000"/>
          </a:bodyPr>
          <a:lstStyle/>
          <a:p>
            <a:pPr algn="l"/>
            <a:r>
              <a:rPr lang="en-GB" sz="2300" b="0" i="0" dirty="0">
                <a:solidFill>
                  <a:srgbClr val="2D3B45"/>
                </a:solidFill>
                <a:effectLst/>
              </a:rPr>
              <a:t>You will undertake a partial analysis of a qualitative dataset. The data is made publicly available for secondary analysis by the original authors via the UK Data Service or another online data repository. The data will be made available to you via Canvas.</a:t>
            </a:r>
          </a:p>
          <a:p>
            <a:pPr algn="l"/>
            <a:r>
              <a:rPr lang="en-GB" sz="2300" b="0" i="0" dirty="0">
                <a:solidFill>
                  <a:srgbClr val="2D3B45"/>
                </a:solidFill>
                <a:effectLst/>
              </a:rPr>
              <a:t>A list of optional broad research questions to guide your analysis will also be made available. You can choose an analytic strategy that you see as most appropriate for the data and your research question.</a:t>
            </a:r>
          </a:p>
          <a:p>
            <a:pPr algn="l"/>
            <a:r>
              <a:rPr lang="en-GB" sz="2300" b="0" i="0" dirty="0">
                <a:solidFill>
                  <a:srgbClr val="2D3B45"/>
                </a:solidFill>
                <a:effectLst/>
              </a:rPr>
              <a:t>Typically, you will analyse a body of text of around 10-15,000 words (e.g. five or six interview transcripts of around 2,000/2,500 words each), with the aim to identify themes and sub-themes in the narratives and interpret them in the context of your research question. You will write up your findings (interpretations) in a brief essay. </a:t>
            </a:r>
          </a:p>
          <a:p>
            <a:pPr algn="l"/>
            <a:r>
              <a:rPr lang="en-GB" sz="2300" b="0" i="0" dirty="0">
                <a:solidFill>
                  <a:srgbClr val="2D3B45"/>
                </a:solidFill>
                <a:effectLst/>
              </a:rPr>
              <a:t>You should situate your research question and analysis within some existing academic literature on the topic. You will not need to do a full literature review, just to identify some of the most relevant sources. The essay should also include a brief reflection on the choices you made when analysing the texts (e.g. thematic coding decision), including how your own positionality might have impacted on your analysis.</a:t>
            </a:r>
          </a:p>
          <a:p>
            <a:pPr marL="0" indent="0">
              <a:buNone/>
            </a:pPr>
            <a:endParaRPr lang="en-GB" sz="1400" dirty="0"/>
          </a:p>
        </p:txBody>
      </p:sp>
      <p:sp>
        <p:nvSpPr>
          <p:cNvPr id="4" name="Footer Placeholder 3">
            <a:extLst>
              <a:ext uri="{FF2B5EF4-FFF2-40B4-BE49-F238E27FC236}">
                <a16:creationId xmlns:a16="http://schemas.microsoft.com/office/drawing/2014/main" id="{F46B5E03-9B24-5797-A0AC-D93B53725B49}"/>
              </a:ext>
            </a:extLst>
          </p:cNvPr>
          <p:cNvSpPr>
            <a:spLocks noGrp="1"/>
          </p:cNvSpPr>
          <p:nvPr>
            <p:ph type="ftr" sz="quarter" idx="11"/>
          </p:nvPr>
        </p:nvSpPr>
        <p:spPr/>
        <p:txBody>
          <a:bodyPr/>
          <a:lstStyle/>
          <a:p>
            <a:r>
              <a:rPr lang="en-US" b="1" dirty="0">
                <a:solidFill>
                  <a:schemeClr val="tx2"/>
                </a:solidFill>
              </a:rPr>
              <a:t>Source: https://ncl.instructure.com/courses/53153/pages/assessment-overview-2?module_item_id=3049938</a:t>
            </a:r>
          </a:p>
        </p:txBody>
      </p:sp>
      <p:sp>
        <p:nvSpPr>
          <p:cNvPr id="5" name="Slide Number Placeholder 4">
            <a:extLst>
              <a:ext uri="{FF2B5EF4-FFF2-40B4-BE49-F238E27FC236}">
                <a16:creationId xmlns:a16="http://schemas.microsoft.com/office/drawing/2014/main" id="{64C0DD8B-D0D3-1B8F-7B15-D04B8E9153D0}"/>
              </a:ext>
            </a:extLst>
          </p:cNvPr>
          <p:cNvSpPr>
            <a:spLocks noGrp="1"/>
          </p:cNvSpPr>
          <p:nvPr>
            <p:ph type="sldNum" sz="quarter" idx="12"/>
          </p:nvPr>
        </p:nvSpPr>
        <p:spPr/>
        <p:txBody>
          <a:bodyPr/>
          <a:lstStyle/>
          <a:p>
            <a:r>
              <a:rPr lang="en-US"/>
              <a:t>Slide </a:t>
            </a:r>
            <a:fld id="{C5EF2332-01BF-834F-8236-50238282D533}" type="slidenum">
              <a:rPr lang="en-US" smtClean="0"/>
              <a:pPr/>
              <a:t>2</a:t>
            </a:fld>
            <a:endParaRPr lang="en-US" dirty="0"/>
          </a:p>
        </p:txBody>
      </p:sp>
      <p:pic>
        <p:nvPicPr>
          <p:cNvPr id="7" name="Picture 6">
            <a:extLst>
              <a:ext uri="{FF2B5EF4-FFF2-40B4-BE49-F238E27FC236}">
                <a16:creationId xmlns:a16="http://schemas.microsoft.com/office/drawing/2014/main" id="{CB1EE635-4269-7192-3D4F-687A0BABE9E2}"/>
              </a:ext>
            </a:extLst>
          </p:cNvPr>
          <p:cNvPicPr>
            <a:picLocks noChangeAspect="1"/>
          </p:cNvPicPr>
          <p:nvPr/>
        </p:nvPicPr>
        <p:blipFill>
          <a:blip r:embed="rId3"/>
          <a:stretch>
            <a:fillRect/>
          </a:stretch>
        </p:blipFill>
        <p:spPr>
          <a:xfrm>
            <a:off x="475246" y="947390"/>
            <a:ext cx="8229601" cy="833284"/>
          </a:xfrm>
          <a:prstGeom prst="rect">
            <a:avLst/>
          </a:prstGeom>
        </p:spPr>
      </p:pic>
      <p:sp>
        <p:nvSpPr>
          <p:cNvPr id="9" name="TextBox 8">
            <a:extLst>
              <a:ext uri="{FF2B5EF4-FFF2-40B4-BE49-F238E27FC236}">
                <a16:creationId xmlns:a16="http://schemas.microsoft.com/office/drawing/2014/main" id="{307F0F28-AC7B-E029-6125-DE842DF4DB1B}"/>
              </a:ext>
            </a:extLst>
          </p:cNvPr>
          <p:cNvSpPr txBox="1"/>
          <p:nvPr/>
        </p:nvSpPr>
        <p:spPr>
          <a:xfrm>
            <a:off x="439153" y="606259"/>
            <a:ext cx="7784432" cy="369332"/>
          </a:xfrm>
          <a:prstGeom prst="rect">
            <a:avLst/>
          </a:prstGeom>
          <a:noFill/>
        </p:spPr>
        <p:txBody>
          <a:bodyPr wrap="square">
            <a:spAutoFit/>
          </a:bodyPr>
          <a:lstStyle/>
          <a:p>
            <a:pPr marL="0" indent="0" algn="l">
              <a:buNone/>
            </a:pPr>
            <a:r>
              <a:rPr lang="en-GB" b="1" i="0" dirty="0">
                <a:solidFill>
                  <a:srgbClr val="2D3B45"/>
                </a:solidFill>
                <a:effectLst/>
                <a:latin typeface="Lato Extended"/>
              </a:rPr>
              <a:t>Assignment 2: Qualitative data analysis report</a:t>
            </a:r>
          </a:p>
        </p:txBody>
      </p:sp>
    </p:spTree>
    <p:extLst>
      <p:ext uri="{BB962C8B-B14F-4D97-AF65-F5344CB8AC3E}">
        <p14:creationId xmlns:p14="http://schemas.microsoft.com/office/powerpoint/2010/main" val="116815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5D6D243-8C1D-47E9-EC5D-B806E08A4D01}"/>
              </a:ext>
            </a:extLst>
          </p:cNvPr>
          <p:cNvSpPr>
            <a:spLocks noGrp="1"/>
          </p:cNvSpPr>
          <p:nvPr>
            <p:ph type="title"/>
          </p:nvPr>
        </p:nvSpPr>
        <p:spPr/>
        <p:txBody>
          <a:bodyPr>
            <a:normAutofit fontScale="90000"/>
          </a:bodyPr>
          <a:lstStyle/>
          <a:p>
            <a:r>
              <a:rPr lang="en-GB" dirty="0"/>
              <a:t>Moreh (2016) </a:t>
            </a:r>
          </a:p>
        </p:txBody>
      </p:sp>
      <p:pic>
        <p:nvPicPr>
          <p:cNvPr id="7" name="Picture 6">
            <a:extLst>
              <a:ext uri="{FF2B5EF4-FFF2-40B4-BE49-F238E27FC236}">
                <a16:creationId xmlns:a16="http://schemas.microsoft.com/office/drawing/2014/main" id="{1D194AE9-2E98-FF02-8C82-E49DEA8A263A}"/>
              </a:ext>
            </a:extLst>
          </p:cNvPr>
          <p:cNvPicPr>
            <a:picLocks noChangeAspect="1"/>
          </p:cNvPicPr>
          <p:nvPr/>
        </p:nvPicPr>
        <p:blipFill>
          <a:blip r:embed="rId3"/>
          <a:stretch>
            <a:fillRect/>
          </a:stretch>
        </p:blipFill>
        <p:spPr>
          <a:xfrm>
            <a:off x="457199" y="681452"/>
            <a:ext cx="5212759" cy="2344136"/>
          </a:xfrm>
          <a:prstGeom prst="rect">
            <a:avLst/>
          </a:prstGeom>
        </p:spPr>
      </p:pic>
      <p:pic>
        <p:nvPicPr>
          <p:cNvPr id="9" name="Picture 8">
            <a:extLst>
              <a:ext uri="{FF2B5EF4-FFF2-40B4-BE49-F238E27FC236}">
                <a16:creationId xmlns:a16="http://schemas.microsoft.com/office/drawing/2014/main" id="{E8E5EFA7-33FB-5C3A-D9A7-20AE8B77F62A}"/>
              </a:ext>
            </a:extLst>
          </p:cNvPr>
          <p:cNvPicPr>
            <a:picLocks noChangeAspect="1"/>
          </p:cNvPicPr>
          <p:nvPr/>
        </p:nvPicPr>
        <p:blipFill>
          <a:blip r:embed="rId4"/>
          <a:stretch>
            <a:fillRect/>
          </a:stretch>
        </p:blipFill>
        <p:spPr>
          <a:xfrm>
            <a:off x="363070" y="3025588"/>
            <a:ext cx="6468035" cy="1895346"/>
          </a:xfrm>
          <a:prstGeom prst="rect">
            <a:avLst/>
          </a:prstGeom>
        </p:spPr>
      </p:pic>
    </p:spTree>
    <p:extLst>
      <p:ext uri="{BB962C8B-B14F-4D97-AF65-F5344CB8AC3E}">
        <p14:creationId xmlns:p14="http://schemas.microsoft.com/office/powerpoint/2010/main" val="1087985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SA-kína-2-300x259.png"/>
          <p:cNvPicPr>
            <a:picLocks noChangeAspect="1"/>
          </p:cNvPicPr>
          <p:nvPr/>
        </p:nvPicPr>
        <p:blipFill>
          <a:blip r:embed="rId3" cstate="print"/>
          <a:stretch>
            <a:fillRect/>
          </a:stretch>
        </p:blipFill>
        <p:spPr>
          <a:xfrm>
            <a:off x="5772150" y="285750"/>
            <a:ext cx="1943100" cy="2000250"/>
          </a:xfrm>
          <a:prstGeom prst="rect">
            <a:avLst/>
          </a:prstGeom>
          <a:blipFill dpi="0" rotWithShape="1">
            <a:blip r:embed="rId4" cstate="print"/>
            <a:srcRect/>
            <a:stretch>
              <a:fillRect/>
            </a:stretch>
          </a:blipFill>
        </p:spPr>
      </p:pic>
      <p:sp>
        <p:nvSpPr>
          <p:cNvPr id="2" name="Title 1"/>
          <p:cNvSpPr>
            <a:spLocks noGrp="1"/>
          </p:cNvSpPr>
          <p:nvPr>
            <p:ph type="title"/>
          </p:nvPr>
        </p:nvSpPr>
        <p:spPr>
          <a:xfrm>
            <a:off x="457200" y="205979"/>
            <a:ext cx="7532376" cy="879872"/>
          </a:xfrm>
        </p:spPr>
        <p:txBody>
          <a:bodyPr>
            <a:normAutofit/>
          </a:bodyPr>
          <a:lstStyle/>
          <a:p>
            <a:pPr algn="l"/>
            <a:r>
              <a:rPr lang="en-GB" dirty="0"/>
              <a:t>What ‘</a:t>
            </a:r>
            <a:r>
              <a:rPr lang="en-GB" dirty="0" err="1"/>
              <a:t>Asianisation</a:t>
            </a:r>
            <a:r>
              <a:rPr lang="en-GB" dirty="0"/>
              <a:t>’?</a:t>
            </a:r>
            <a:br>
              <a:rPr lang="en-GB" dirty="0"/>
            </a:br>
            <a:r>
              <a:rPr lang="en-GB" dirty="0"/>
              <a:t>Whose ‘</a:t>
            </a:r>
            <a:r>
              <a:rPr lang="en-GB" dirty="0" err="1"/>
              <a:t>Asianisation</a:t>
            </a:r>
            <a:r>
              <a:rPr lang="en-GB" dirty="0"/>
              <a:t>’?</a:t>
            </a:r>
          </a:p>
        </p:txBody>
      </p:sp>
      <p:sp>
        <p:nvSpPr>
          <p:cNvPr id="3" name="Content Placeholder 2"/>
          <p:cNvSpPr>
            <a:spLocks noGrp="1"/>
          </p:cNvSpPr>
          <p:nvPr>
            <p:ph idx="1"/>
          </p:nvPr>
        </p:nvSpPr>
        <p:spPr>
          <a:xfrm>
            <a:off x="1485900" y="1200150"/>
            <a:ext cx="4057650" cy="3543300"/>
          </a:xfrm>
        </p:spPr>
        <p:txBody>
          <a:bodyPr/>
          <a:lstStyle/>
          <a:p>
            <a:pPr>
              <a:lnSpc>
                <a:spcPct val="200000"/>
              </a:lnSpc>
            </a:pPr>
            <a:r>
              <a:rPr lang="en-GB" dirty="0"/>
              <a:t>Economic</a:t>
            </a:r>
          </a:p>
          <a:p>
            <a:pPr>
              <a:lnSpc>
                <a:spcPct val="200000"/>
              </a:lnSpc>
            </a:pPr>
            <a:r>
              <a:rPr lang="en-GB" dirty="0"/>
              <a:t>Cultural</a:t>
            </a:r>
          </a:p>
          <a:p>
            <a:pPr>
              <a:lnSpc>
                <a:spcPct val="200000"/>
              </a:lnSpc>
            </a:pPr>
            <a:r>
              <a:rPr lang="en-GB" dirty="0"/>
              <a:t>Regional</a:t>
            </a:r>
          </a:p>
          <a:p>
            <a:pPr>
              <a:lnSpc>
                <a:spcPct val="200000"/>
              </a:lnSpc>
            </a:pPr>
            <a:r>
              <a:rPr lang="en-GB" dirty="0"/>
              <a:t>Demographic</a:t>
            </a:r>
          </a:p>
        </p:txBody>
      </p:sp>
      <p:pic>
        <p:nvPicPr>
          <p:cNvPr id="5" name="Picture 4" descr="Mi a Mao.jpg"/>
          <p:cNvPicPr>
            <a:picLocks noChangeAspect="1"/>
          </p:cNvPicPr>
          <p:nvPr/>
        </p:nvPicPr>
        <p:blipFill>
          <a:blip r:embed="rId4" cstate="print"/>
          <a:stretch>
            <a:fillRect/>
          </a:stretch>
        </p:blipFill>
        <p:spPr>
          <a:xfrm>
            <a:off x="5843090" y="2457450"/>
            <a:ext cx="1907880" cy="2286000"/>
          </a:xfrm>
          <a:prstGeom prst="rect">
            <a:avLst/>
          </a:prstGeom>
        </p:spPr>
      </p:pic>
      <p:pic>
        <p:nvPicPr>
          <p:cNvPr id="6" name="Picture 5" descr="Kinai fogas.jpg"/>
          <p:cNvPicPr>
            <a:picLocks noChangeAspect="1"/>
          </p:cNvPicPr>
          <p:nvPr/>
        </p:nvPicPr>
        <p:blipFill>
          <a:blip r:embed="rId5" cstate="print"/>
          <a:stretch>
            <a:fillRect/>
          </a:stretch>
        </p:blipFill>
        <p:spPr>
          <a:xfrm>
            <a:off x="3771900" y="1257301"/>
            <a:ext cx="1885950" cy="346680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GB" dirty="0"/>
            </a:br>
            <a:endParaRPr lang="en-GB" dirty="0"/>
          </a:p>
        </p:txBody>
      </p:sp>
      <p:pic>
        <p:nvPicPr>
          <p:cNvPr id="4" name="Content Placeholder 3" descr="Europe centre.png"/>
          <p:cNvPicPr>
            <a:picLocks noGrp="1" noChangeAspect="1"/>
          </p:cNvPicPr>
          <p:nvPr>
            <p:ph idx="1"/>
          </p:nvPr>
        </p:nvPicPr>
        <p:blipFill>
          <a:blip r:embed="rId3" cstate="print"/>
          <a:stretch>
            <a:fillRect/>
          </a:stretch>
        </p:blipFill>
        <p:spPr>
          <a:xfrm>
            <a:off x="1143000" y="0"/>
            <a:ext cx="6858000" cy="5143500"/>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a:t>Methodology</a:t>
            </a:r>
          </a:p>
        </p:txBody>
      </p:sp>
      <p:sp>
        <p:nvSpPr>
          <p:cNvPr id="5" name="Content Placeholder 4"/>
          <p:cNvSpPr>
            <a:spLocks noGrp="1"/>
          </p:cNvSpPr>
          <p:nvPr>
            <p:ph idx="1"/>
          </p:nvPr>
        </p:nvSpPr>
        <p:spPr/>
        <p:txBody>
          <a:bodyPr>
            <a:normAutofit/>
          </a:bodyPr>
          <a:lstStyle/>
          <a:p>
            <a:r>
              <a:rPr lang="en-GB" dirty="0"/>
              <a:t>CDA, discourse-historical approach – (</a:t>
            </a:r>
            <a:r>
              <a:rPr lang="en-GB" dirty="0" err="1"/>
              <a:t>Wodak</a:t>
            </a:r>
            <a:r>
              <a:rPr lang="en-GB" dirty="0"/>
              <a:t> 2001)</a:t>
            </a:r>
          </a:p>
          <a:p>
            <a:pPr lvl="1"/>
            <a:r>
              <a:rPr lang="en-GB" dirty="0"/>
              <a:t>‘discourse’ as ‘a complex bundle of simultaneous and sequential interrelated linguistic acts, which manifest themselves within and across the social fields of action as thematically interrelated semiotic, oral or written tokens’ (</a:t>
            </a:r>
            <a:r>
              <a:rPr lang="en-GB" dirty="0" err="1"/>
              <a:t>Wodak</a:t>
            </a:r>
            <a:r>
              <a:rPr lang="en-GB" dirty="0"/>
              <a:t>, 2001: 66).</a:t>
            </a:r>
          </a:p>
          <a:p>
            <a:r>
              <a:rPr lang="en-GB" dirty="0"/>
              <a:t>Discourse – Context – Knowledge</a:t>
            </a:r>
          </a:p>
          <a:p>
            <a:r>
              <a:rPr lang="en-GB" dirty="0"/>
              <a:t>Discursive events</a:t>
            </a:r>
          </a:p>
          <a:p>
            <a:pPr lvl="1" algn="just"/>
            <a:r>
              <a:rPr lang="en-GB" dirty="0"/>
              <a:t>“only those events can be seen as discursive events which are especially emphasized politically, that is as a general rule by the media, and as such events they influence the direction and quality of the discourse strand to which they belong to a greater or lesser extent” (</a:t>
            </a:r>
            <a:r>
              <a:rPr lang="en-GB" dirty="0" err="1"/>
              <a:t>Jäger</a:t>
            </a:r>
            <a:r>
              <a:rPr lang="en-GB" dirty="0"/>
              <a:t> 2001: 48)</a:t>
            </a:r>
          </a:p>
          <a:p>
            <a:endParaRPr lang="en-GB" dirty="0"/>
          </a:p>
          <a:p>
            <a:endParaRPr lang="en-GB"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Asian discourse</a:t>
            </a:r>
          </a:p>
        </p:txBody>
      </p:sp>
      <p:sp>
        <p:nvSpPr>
          <p:cNvPr id="3" name="Content Placeholder 2"/>
          <p:cNvSpPr>
            <a:spLocks noGrp="1"/>
          </p:cNvSpPr>
          <p:nvPr>
            <p:ph idx="1"/>
          </p:nvPr>
        </p:nvSpPr>
        <p:spPr>
          <a:xfrm>
            <a:off x="1143000" y="1200151"/>
            <a:ext cx="6858000" cy="3394472"/>
          </a:xfrm>
        </p:spPr>
        <p:txBody>
          <a:bodyPr/>
          <a:lstStyle/>
          <a:p>
            <a:r>
              <a:rPr lang="en-GB" dirty="0"/>
              <a:t>The ‘eastward opening’ – economic discourse</a:t>
            </a:r>
          </a:p>
          <a:p>
            <a:endParaRPr lang="en-GB" dirty="0"/>
          </a:p>
          <a:p>
            <a:r>
              <a:rPr lang="en-GB" dirty="0"/>
              <a:t>The ‘half-Asian nation’ – political and cultural discourse</a:t>
            </a:r>
          </a:p>
          <a:p>
            <a:endParaRPr lang="en-GB" dirty="0"/>
          </a:p>
          <a:p>
            <a:r>
              <a:rPr lang="en-GB" dirty="0"/>
              <a:t>The ‘red dot’ – ethnic and racial discourse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‘eastward opening’ I</a:t>
            </a:r>
          </a:p>
        </p:txBody>
      </p:sp>
      <p:sp>
        <p:nvSpPr>
          <p:cNvPr id="3" name="Content Placeholder 2"/>
          <p:cNvSpPr>
            <a:spLocks noGrp="1"/>
          </p:cNvSpPr>
          <p:nvPr>
            <p:ph idx="1"/>
          </p:nvPr>
        </p:nvSpPr>
        <p:spPr>
          <a:xfrm>
            <a:off x="1143000" y="1028700"/>
            <a:ext cx="5429250" cy="3771900"/>
          </a:xfrm>
        </p:spPr>
        <p:txBody>
          <a:bodyPr>
            <a:noAutofit/>
          </a:bodyPr>
          <a:lstStyle/>
          <a:p>
            <a:pPr algn="just"/>
            <a:r>
              <a:rPr lang="en-GB" sz="1800" dirty="0"/>
              <a:t>“It does not result from this that anyone would want to reconsider the old, ancient Hungarian wish to be part of the western world, the western civilisation, that it is there where we want to fit in; it only means that this fact will appear from now on </a:t>
            </a:r>
            <a:r>
              <a:rPr lang="en-GB" sz="1800" b="1" dirty="0"/>
              <a:t>in a different system of relations than before</a:t>
            </a:r>
            <a:r>
              <a:rPr lang="en-GB" sz="1800" dirty="0"/>
              <a:t>. Figuratively, or simplistically speaking, we are sailing under western flag, but </a:t>
            </a:r>
            <a:r>
              <a:rPr lang="en-GB" sz="1800" b="1" dirty="0"/>
              <a:t>an eastern wind blows </a:t>
            </a:r>
            <a:r>
              <a:rPr lang="en-GB" sz="1800" dirty="0"/>
              <a:t>in the world economy. And the sailor, who does not take notice of the wind he should turn his sail according to, will probably doom himself and his cargo to wreck” (Viktor </a:t>
            </a:r>
            <a:r>
              <a:rPr lang="en-GB" sz="1800" dirty="0" err="1"/>
              <a:t>Orbán</a:t>
            </a:r>
            <a:r>
              <a:rPr lang="en-GB" sz="1800" dirty="0"/>
              <a:t>, 05 November 2010)</a:t>
            </a:r>
          </a:p>
        </p:txBody>
      </p:sp>
      <p:pic>
        <p:nvPicPr>
          <p:cNvPr id="4" name="Picture 3" descr="Viktor Orban.jpg"/>
          <p:cNvPicPr>
            <a:picLocks noChangeAspect="1"/>
          </p:cNvPicPr>
          <p:nvPr/>
        </p:nvPicPr>
        <p:blipFill>
          <a:blip r:embed="rId3" cstate="print"/>
          <a:stretch>
            <a:fillRect/>
          </a:stretch>
        </p:blipFill>
        <p:spPr>
          <a:xfrm>
            <a:off x="6572250" y="2057400"/>
            <a:ext cx="1428750" cy="95726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‘eastward opening’ II.</a:t>
            </a:r>
          </a:p>
        </p:txBody>
      </p:sp>
      <p:sp>
        <p:nvSpPr>
          <p:cNvPr id="3" name="Content Placeholder 2"/>
          <p:cNvSpPr>
            <a:spLocks noGrp="1"/>
          </p:cNvSpPr>
          <p:nvPr>
            <p:ph idx="1"/>
          </p:nvPr>
        </p:nvSpPr>
        <p:spPr>
          <a:xfrm>
            <a:off x="1143000" y="1085850"/>
            <a:ext cx="6515100" cy="4057650"/>
          </a:xfrm>
        </p:spPr>
        <p:txBody>
          <a:bodyPr>
            <a:noAutofit/>
          </a:bodyPr>
          <a:lstStyle/>
          <a:p>
            <a:pPr algn="just"/>
            <a:r>
              <a:rPr lang="en-GB" sz="1800" dirty="0"/>
              <a:t>“The situation is that as the consequence of the capitalist deformation of the past twenty-thirty years, regions other than Europe have emerged in a tempestuous pace, because they adhered to certain </a:t>
            </a:r>
            <a:r>
              <a:rPr lang="en-GB" sz="1800" b="1" dirty="0"/>
              <a:t>values</a:t>
            </a:r>
            <a:r>
              <a:rPr lang="en-GB" sz="1800" dirty="0"/>
              <a:t>. Such are China and India, and a few more. Europe has to face a situation in which it will return, so the western world, our civilisation will return on the economic map of the world, to the position it occupied one hundred and fifty years ago. (…) This is seemingly just an economic question, but I have never seen a restructuring in the world history – neither have I read of any – where a change in economic power relations of such a magnitude would not be followed by </a:t>
            </a:r>
            <a:r>
              <a:rPr lang="en-GB" sz="1800" b="1" dirty="0"/>
              <a:t>the political and military restructuring of the world</a:t>
            </a:r>
            <a:r>
              <a:rPr lang="en-GB" sz="1800" dirty="0"/>
              <a:t>. These are serious and critical issues. These need to be faced in honesty (Viktor </a:t>
            </a:r>
            <a:r>
              <a:rPr lang="en-GB" sz="1800" dirty="0" err="1"/>
              <a:t>Orbán</a:t>
            </a:r>
            <a:r>
              <a:rPr lang="en-GB" sz="1800" dirty="0"/>
              <a:t>, 24 July 2010)</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‘eastward opening’ III</a:t>
            </a:r>
          </a:p>
        </p:txBody>
      </p:sp>
      <p:sp>
        <p:nvSpPr>
          <p:cNvPr id="3" name="Content Placeholder 2"/>
          <p:cNvSpPr>
            <a:spLocks noGrp="1"/>
          </p:cNvSpPr>
          <p:nvPr>
            <p:ph idx="1"/>
          </p:nvPr>
        </p:nvSpPr>
        <p:spPr>
          <a:xfrm>
            <a:off x="2857500" y="1200151"/>
            <a:ext cx="5600700" cy="3943349"/>
          </a:xfrm>
        </p:spPr>
        <p:txBody>
          <a:bodyPr>
            <a:normAutofit/>
          </a:bodyPr>
          <a:lstStyle/>
          <a:p>
            <a:pPr algn="just"/>
            <a:r>
              <a:rPr lang="en-GB" dirty="0"/>
              <a:t>“Our clothes are slightly dingy, we are a little more disorganised, we have let ourselves go a bit in the past eight years, there are signs of decadence here and there, but we believed in the </a:t>
            </a:r>
            <a:r>
              <a:rPr lang="en-GB" b="1" dirty="0"/>
              <a:t>values</a:t>
            </a:r>
            <a:r>
              <a:rPr lang="en-GB" dirty="0"/>
              <a:t> on which Your world is built, in </a:t>
            </a:r>
            <a:r>
              <a:rPr lang="en-GB" b="1" dirty="0"/>
              <a:t>honour</a:t>
            </a:r>
            <a:r>
              <a:rPr lang="en-GB" dirty="0"/>
              <a:t>, in </a:t>
            </a:r>
            <a:r>
              <a:rPr lang="en-GB" b="1" dirty="0"/>
              <a:t>diligence</a:t>
            </a:r>
            <a:r>
              <a:rPr lang="en-GB" dirty="0"/>
              <a:t>, in </a:t>
            </a:r>
            <a:r>
              <a:rPr lang="en-GB" b="1" dirty="0"/>
              <a:t>responsibility</a:t>
            </a:r>
            <a:r>
              <a:rPr lang="en-GB" dirty="0"/>
              <a:t> and in </a:t>
            </a:r>
            <a:r>
              <a:rPr lang="en-GB" b="1" dirty="0"/>
              <a:t>respect</a:t>
            </a:r>
            <a:r>
              <a:rPr lang="en-GB" dirty="0"/>
              <a:t>, and we can prove it. We, as members of the European Union, sail </a:t>
            </a:r>
            <a:r>
              <a:rPr lang="en-GB" b="1" dirty="0"/>
              <a:t>under western flag</a:t>
            </a:r>
            <a:r>
              <a:rPr lang="en-GB" dirty="0"/>
              <a:t>, but as You also know, </a:t>
            </a:r>
            <a:r>
              <a:rPr lang="en-GB" b="1" dirty="0"/>
              <a:t>we are an eastern nation</a:t>
            </a:r>
            <a:r>
              <a:rPr lang="en-GB" dirty="0"/>
              <a:t>, and for us, just as for You, the principal commandment is that every agreement has to be kept” (Viktor </a:t>
            </a:r>
            <a:r>
              <a:rPr lang="en-GB" dirty="0" err="1"/>
              <a:t>Orbán</a:t>
            </a:r>
            <a:r>
              <a:rPr lang="en-GB" dirty="0"/>
              <a:t>, 10 June 2010)</a:t>
            </a:r>
          </a:p>
        </p:txBody>
      </p:sp>
      <p:pic>
        <p:nvPicPr>
          <p:cNvPr id="4" name="Picture 3" descr="orban suzuki.jpg"/>
          <p:cNvPicPr>
            <a:picLocks noChangeAspect="1"/>
          </p:cNvPicPr>
          <p:nvPr/>
        </p:nvPicPr>
        <p:blipFill>
          <a:blip r:embed="rId3" cstate="print"/>
          <a:stretch>
            <a:fillRect/>
          </a:stretch>
        </p:blipFill>
        <p:spPr>
          <a:xfrm>
            <a:off x="823632" y="1935956"/>
            <a:ext cx="1714500" cy="1500188"/>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ban VOSZ.jpg"/>
          <p:cNvPicPr>
            <a:picLocks noChangeAspect="1"/>
          </p:cNvPicPr>
          <p:nvPr/>
        </p:nvPicPr>
        <p:blipFill>
          <a:blip r:embed="rId3" cstate="print"/>
          <a:stretch>
            <a:fillRect/>
          </a:stretch>
        </p:blipFill>
        <p:spPr>
          <a:xfrm>
            <a:off x="6807573" y="1947862"/>
            <a:ext cx="1871663" cy="1247775"/>
          </a:xfrm>
          <a:prstGeom prst="rect">
            <a:avLst/>
          </a:prstGeom>
        </p:spPr>
      </p:pic>
      <p:sp>
        <p:nvSpPr>
          <p:cNvPr id="2" name="Title 1"/>
          <p:cNvSpPr>
            <a:spLocks noGrp="1"/>
          </p:cNvSpPr>
          <p:nvPr>
            <p:ph type="title"/>
          </p:nvPr>
        </p:nvSpPr>
        <p:spPr/>
        <p:txBody>
          <a:bodyPr>
            <a:normAutofit fontScale="90000"/>
          </a:bodyPr>
          <a:lstStyle/>
          <a:p>
            <a:r>
              <a:rPr lang="en-GB" dirty="0"/>
              <a:t>The ‘half-Asian nation’</a:t>
            </a:r>
          </a:p>
        </p:txBody>
      </p:sp>
      <p:sp>
        <p:nvSpPr>
          <p:cNvPr id="3" name="Content Placeholder 2"/>
          <p:cNvSpPr>
            <a:spLocks noGrp="1"/>
          </p:cNvSpPr>
          <p:nvPr>
            <p:ph idx="1"/>
          </p:nvPr>
        </p:nvSpPr>
        <p:spPr>
          <a:xfrm>
            <a:off x="564777" y="1028700"/>
            <a:ext cx="6000750" cy="3371850"/>
          </a:xfrm>
        </p:spPr>
        <p:txBody>
          <a:bodyPr>
            <a:normAutofit lnSpcReduction="10000"/>
          </a:bodyPr>
          <a:lstStyle/>
          <a:p>
            <a:pPr algn="just"/>
            <a:r>
              <a:rPr lang="en-GB" dirty="0"/>
              <a:t>“Since we are among ourselves: according to my philosophy and conception, being united is not a matter of will; being united is a matter of </a:t>
            </a:r>
            <a:r>
              <a:rPr lang="en-GB" b="1" dirty="0"/>
              <a:t>power</a:t>
            </a:r>
            <a:r>
              <a:rPr lang="en-GB" dirty="0"/>
              <a:t> [</a:t>
            </a:r>
            <a:r>
              <a:rPr lang="en-GB" b="1" dirty="0"/>
              <a:t>force</a:t>
            </a:r>
            <a:r>
              <a:rPr lang="en-GB" dirty="0"/>
              <a:t>]. The first condition of unification is power. If there is power, there is union. If there is no power, only faction, there isn’t any unification either. This might not be true for every culture; there might be countries where things do not work like this, say, at the Scandinavians, I could imagine. But at </a:t>
            </a:r>
            <a:r>
              <a:rPr lang="en-GB" b="1" dirty="0"/>
              <a:t>such half-Asian progenies like us, </a:t>
            </a:r>
            <a:r>
              <a:rPr lang="en-GB" dirty="0"/>
              <a:t>it is definitely the case” </a:t>
            </a:r>
          </a:p>
          <a:p>
            <a:pPr algn="just">
              <a:buNone/>
            </a:pPr>
            <a:r>
              <a:rPr lang="en-GB" dirty="0"/>
              <a:t>	(Viktor </a:t>
            </a:r>
            <a:r>
              <a:rPr lang="en-GB" dirty="0" err="1"/>
              <a:t>Orbán</a:t>
            </a:r>
            <a:r>
              <a:rPr lang="en-GB" dirty="0"/>
              <a:t>, 26 July 2012)</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uran.jpg"/>
          <p:cNvPicPr>
            <a:picLocks noChangeAspect="1"/>
          </p:cNvPicPr>
          <p:nvPr/>
        </p:nvPicPr>
        <p:blipFill>
          <a:blip r:embed="rId3" cstate="print"/>
          <a:stretch>
            <a:fillRect/>
          </a:stretch>
        </p:blipFill>
        <p:spPr>
          <a:xfrm>
            <a:off x="1250410" y="342900"/>
            <a:ext cx="6643181" cy="44577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1C5E8-8825-CC82-7A9A-B1F270485336}"/>
              </a:ext>
            </a:extLst>
          </p:cNvPr>
          <p:cNvSpPr>
            <a:spLocks noGrp="1"/>
          </p:cNvSpPr>
          <p:nvPr>
            <p:ph type="title"/>
          </p:nvPr>
        </p:nvSpPr>
        <p:spPr/>
        <p:txBody>
          <a:bodyPr>
            <a:normAutofit fontScale="90000"/>
          </a:bodyPr>
          <a:lstStyle/>
          <a:p>
            <a:r>
              <a:rPr lang="en-GB" dirty="0"/>
              <a:t>We’re nearing the end…</a:t>
            </a:r>
          </a:p>
        </p:txBody>
      </p:sp>
      <p:sp>
        <p:nvSpPr>
          <p:cNvPr id="4" name="Footer Placeholder 3">
            <a:extLst>
              <a:ext uri="{FF2B5EF4-FFF2-40B4-BE49-F238E27FC236}">
                <a16:creationId xmlns:a16="http://schemas.microsoft.com/office/drawing/2014/main" id="{C1DE7185-9FC6-7992-2C3A-1F212046B612}"/>
              </a:ext>
            </a:extLst>
          </p:cNvPr>
          <p:cNvSpPr>
            <a:spLocks noGrp="1"/>
          </p:cNvSpPr>
          <p:nvPr>
            <p:ph type="ftr" sz="quarter" idx="11"/>
          </p:nvPr>
        </p:nvSpPr>
        <p:spPr/>
        <p:txBody>
          <a:bodyPr/>
          <a:lstStyle/>
          <a:p>
            <a:r>
              <a:rPr lang="en-US" b="1" dirty="0">
                <a:solidFill>
                  <a:schemeClr val="tx2"/>
                </a:solidFill>
              </a:rPr>
              <a:t>Source: https://ncl.instructure.com/courses/53153/modules/items/2910770</a:t>
            </a:r>
          </a:p>
        </p:txBody>
      </p:sp>
      <p:sp>
        <p:nvSpPr>
          <p:cNvPr id="5" name="Slide Number Placeholder 4">
            <a:extLst>
              <a:ext uri="{FF2B5EF4-FFF2-40B4-BE49-F238E27FC236}">
                <a16:creationId xmlns:a16="http://schemas.microsoft.com/office/drawing/2014/main" id="{4FF93004-5422-51F0-CA64-7FEB918343D3}"/>
              </a:ext>
            </a:extLst>
          </p:cNvPr>
          <p:cNvSpPr>
            <a:spLocks noGrp="1"/>
          </p:cNvSpPr>
          <p:nvPr>
            <p:ph type="sldNum" sz="quarter" idx="12"/>
          </p:nvPr>
        </p:nvSpPr>
        <p:spPr/>
        <p:txBody>
          <a:bodyPr/>
          <a:lstStyle/>
          <a:p>
            <a:r>
              <a:rPr lang="en-US"/>
              <a:t>Slide </a:t>
            </a:r>
            <a:fld id="{C5EF2332-01BF-834F-8236-50238282D533}" type="slidenum">
              <a:rPr lang="en-US" smtClean="0"/>
              <a:pPr/>
              <a:t>3</a:t>
            </a:fld>
            <a:endParaRPr lang="en-US" dirty="0"/>
          </a:p>
        </p:txBody>
      </p:sp>
      <p:pic>
        <p:nvPicPr>
          <p:cNvPr id="7" name="Picture 6">
            <a:extLst>
              <a:ext uri="{FF2B5EF4-FFF2-40B4-BE49-F238E27FC236}">
                <a16:creationId xmlns:a16="http://schemas.microsoft.com/office/drawing/2014/main" id="{4BD4459E-0BE6-C5A2-F228-3A20CB992B81}"/>
              </a:ext>
            </a:extLst>
          </p:cNvPr>
          <p:cNvPicPr>
            <a:picLocks noChangeAspect="1"/>
          </p:cNvPicPr>
          <p:nvPr/>
        </p:nvPicPr>
        <p:blipFill>
          <a:blip r:embed="rId3"/>
          <a:stretch>
            <a:fillRect/>
          </a:stretch>
        </p:blipFill>
        <p:spPr>
          <a:xfrm>
            <a:off x="457200" y="1255859"/>
            <a:ext cx="8459565" cy="2961747"/>
          </a:xfrm>
          <a:prstGeom prst="rect">
            <a:avLst/>
          </a:prstGeom>
        </p:spPr>
      </p:pic>
      <p:sp>
        <p:nvSpPr>
          <p:cNvPr id="8" name="Oval 7">
            <a:extLst>
              <a:ext uri="{FF2B5EF4-FFF2-40B4-BE49-F238E27FC236}">
                <a16:creationId xmlns:a16="http://schemas.microsoft.com/office/drawing/2014/main" id="{8769DDF9-C3CB-FA67-3974-A21F19938508}"/>
              </a:ext>
            </a:extLst>
          </p:cNvPr>
          <p:cNvSpPr/>
          <p:nvPr/>
        </p:nvSpPr>
        <p:spPr>
          <a:xfrm>
            <a:off x="6845967" y="3441032"/>
            <a:ext cx="2070797" cy="446609"/>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180F19BA-D163-8AD1-A8CF-068C363515F4}"/>
              </a:ext>
            </a:extLst>
          </p:cNvPr>
          <p:cNvSpPr txBox="1"/>
          <p:nvPr/>
        </p:nvSpPr>
        <p:spPr>
          <a:xfrm>
            <a:off x="439153" y="606259"/>
            <a:ext cx="7784432" cy="369332"/>
          </a:xfrm>
          <a:prstGeom prst="rect">
            <a:avLst/>
          </a:prstGeom>
          <a:noFill/>
        </p:spPr>
        <p:txBody>
          <a:bodyPr wrap="square">
            <a:spAutoFit/>
          </a:bodyPr>
          <a:lstStyle/>
          <a:p>
            <a:pPr marL="0" indent="0" algn="l">
              <a:buNone/>
            </a:pPr>
            <a:r>
              <a:rPr lang="en-GB" b="1" i="0" dirty="0">
                <a:solidFill>
                  <a:srgbClr val="2D3B45"/>
                </a:solidFill>
                <a:effectLst/>
                <a:latin typeface="Lato Extended"/>
              </a:rPr>
              <a:t>Assignment 2: </a:t>
            </a:r>
            <a:r>
              <a:rPr lang="en-GB" b="1" dirty="0">
                <a:solidFill>
                  <a:srgbClr val="2D3B45"/>
                </a:solidFill>
                <a:latin typeface="Lato Extended"/>
              </a:rPr>
              <a:t>Materials and Q&amp;A drop-in session (online)</a:t>
            </a:r>
            <a:endParaRPr lang="en-GB" b="1" i="0" dirty="0">
              <a:solidFill>
                <a:srgbClr val="2D3B45"/>
              </a:solidFill>
              <a:effectLst/>
              <a:latin typeface="Lato Extended"/>
            </a:endParaRPr>
          </a:p>
        </p:txBody>
      </p:sp>
    </p:spTree>
    <p:extLst>
      <p:ext uri="{BB962C8B-B14F-4D97-AF65-F5344CB8AC3E}">
        <p14:creationId xmlns:p14="http://schemas.microsoft.com/office/powerpoint/2010/main" val="5387178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‘red dot’</a:t>
            </a:r>
          </a:p>
        </p:txBody>
      </p:sp>
      <p:sp>
        <p:nvSpPr>
          <p:cNvPr id="3" name="Content Placeholder 2"/>
          <p:cNvSpPr>
            <a:spLocks noGrp="1"/>
          </p:cNvSpPr>
          <p:nvPr>
            <p:ph idx="1"/>
          </p:nvPr>
        </p:nvSpPr>
        <p:spPr>
          <a:xfrm>
            <a:off x="322729" y="971551"/>
            <a:ext cx="7335371" cy="3623072"/>
          </a:xfrm>
        </p:spPr>
        <p:txBody>
          <a:bodyPr>
            <a:normAutofit/>
          </a:bodyPr>
          <a:lstStyle/>
          <a:p>
            <a:pPr algn="just">
              <a:buNone/>
            </a:pPr>
            <a:r>
              <a:rPr lang="en-GB" dirty="0"/>
              <a:t>	“We are proud of having come from Asia. On the bottom of our infants, in about thirty out of one hundred cases, for six weeks there is </a:t>
            </a:r>
            <a:r>
              <a:rPr lang="en-GB" b="1" dirty="0"/>
              <a:t>a small red dot</a:t>
            </a:r>
            <a:r>
              <a:rPr lang="en-GB" dirty="0"/>
              <a:t>, just like in the case of Japanese babies. I have been told about this by Japanese scientists, I didn’t know before. (…) My point in mentioning this is just that sometimes others know more about us than ourselves. While talking with Chinese delegations many times a week, they all begin their talks saying that, well yes, between us there is some deep, deep, deep… </a:t>
            </a:r>
          </a:p>
          <a:p>
            <a:pPr>
              <a:buNone/>
            </a:pPr>
            <a:r>
              <a:rPr lang="en-GB" dirty="0"/>
              <a:t>	maybe even kinship” </a:t>
            </a:r>
          </a:p>
          <a:p>
            <a:pPr>
              <a:buNone/>
            </a:pPr>
            <a:r>
              <a:rPr lang="en-GB" dirty="0"/>
              <a:t>(</a:t>
            </a:r>
            <a:r>
              <a:rPr lang="en-GB" dirty="0" err="1"/>
              <a:t>György</a:t>
            </a:r>
            <a:r>
              <a:rPr lang="en-GB" dirty="0"/>
              <a:t> </a:t>
            </a:r>
            <a:r>
              <a:rPr lang="en-GB" dirty="0" err="1"/>
              <a:t>Matolcsy</a:t>
            </a:r>
            <a:r>
              <a:rPr lang="en-GB" dirty="0"/>
              <a:t>, 16 November 2012)</a:t>
            </a:r>
          </a:p>
        </p:txBody>
      </p:sp>
      <p:pic>
        <p:nvPicPr>
          <p:cNvPr id="4" name="Picture 3" descr="Matolcsy.jpg"/>
          <p:cNvPicPr>
            <a:picLocks noChangeAspect="1"/>
          </p:cNvPicPr>
          <p:nvPr/>
        </p:nvPicPr>
        <p:blipFill>
          <a:blip r:embed="rId3" cstate="print"/>
          <a:stretch>
            <a:fillRect/>
          </a:stretch>
        </p:blipFill>
        <p:spPr>
          <a:xfrm>
            <a:off x="6172200" y="3516405"/>
            <a:ext cx="2143125" cy="12001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14FBC53D-27C6-DD50-6339-A66B79EB37F8}"/>
              </a:ext>
            </a:extLst>
          </p:cNvPr>
          <p:cNvSpPr>
            <a:spLocks noGrp="1"/>
          </p:cNvSpPr>
          <p:nvPr>
            <p:ph type="title"/>
          </p:nvPr>
        </p:nvSpPr>
        <p:spPr>
          <a:xfrm>
            <a:off x="457200" y="205979"/>
            <a:ext cx="7532376" cy="371011"/>
          </a:xfrm>
        </p:spPr>
        <p:txBody>
          <a:bodyPr anchor="ctr">
            <a:normAutofit/>
          </a:bodyPr>
          <a:lstStyle/>
          <a:p>
            <a:pPr>
              <a:lnSpc>
                <a:spcPct val="90000"/>
              </a:lnSpc>
            </a:pPr>
            <a:r>
              <a:rPr lang="en-US" sz="2000" dirty="0"/>
              <a:t>Documents and archives</a:t>
            </a:r>
          </a:p>
        </p:txBody>
      </p:sp>
      <p:pic>
        <p:nvPicPr>
          <p:cNvPr id="1028" name="Picture 4" descr="Herbarium">
            <a:extLst>
              <a:ext uri="{FF2B5EF4-FFF2-40B4-BE49-F238E27FC236}">
                <a16:creationId xmlns:a16="http://schemas.microsoft.com/office/drawing/2014/main" id="{6167D9FA-6901-14F9-0B41-83DFF5C2B104}"/>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b="8775"/>
          <a:stretch/>
        </p:blipFill>
        <p:spPr bwMode="auto">
          <a:xfrm>
            <a:off x="457200" y="637953"/>
            <a:ext cx="8229600" cy="4222937"/>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038" name="Footer Placeholder 3">
            <a:extLst>
              <a:ext uri="{FF2B5EF4-FFF2-40B4-BE49-F238E27FC236}">
                <a16:creationId xmlns:a16="http://schemas.microsoft.com/office/drawing/2014/main" id="{03C85881-B252-8ED6-A2F7-732EFE59EC5B}"/>
              </a:ext>
            </a:extLst>
          </p:cNvPr>
          <p:cNvSpPr>
            <a:spLocks noGrp="1"/>
          </p:cNvSpPr>
          <p:nvPr>
            <p:ph type="ftr" sz="quarter" idx="11"/>
          </p:nvPr>
        </p:nvSpPr>
        <p:spPr>
          <a:xfrm>
            <a:off x="457200" y="4939093"/>
            <a:ext cx="7430322" cy="162964"/>
          </a:xfrm>
        </p:spPr>
        <p:txBody>
          <a:bodyPr/>
          <a:lstStyle/>
          <a:p>
            <a:r>
              <a:rPr lang="en-US" dirty="0"/>
              <a:t>Image source: https://www.systbot.uzh.ch/en.html</a:t>
            </a:r>
          </a:p>
        </p:txBody>
      </p:sp>
      <p:sp>
        <p:nvSpPr>
          <p:cNvPr id="5" name="Slide Number Placeholder 4">
            <a:extLst>
              <a:ext uri="{FF2B5EF4-FFF2-40B4-BE49-F238E27FC236}">
                <a16:creationId xmlns:a16="http://schemas.microsoft.com/office/drawing/2014/main" id="{BB328256-67E1-0086-4404-FEB6DAEB56CF}"/>
              </a:ext>
            </a:extLst>
          </p:cNvPr>
          <p:cNvSpPr>
            <a:spLocks noGrp="1"/>
          </p:cNvSpPr>
          <p:nvPr>
            <p:ph type="sldNum" sz="quarter" idx="12"/>
          </p:nvPr>
        </p:nvSpPr>
        <p:spPr>
          <a:xfrm>
            <a:off x="8017393" y="4934651"/>
            <a:ext cx="669407" cy="162964"/>
          </a:xfrm>
        </p:spPr>
        <p:txBody>
          <a:bodyPr anchor="ctr">
            <a:normAutofit/>
          </a:bodyPr>
          <a:lstStyle/>
          <a:p>
            <a:pPr>
              <a:lnSpc>
                <a:spcPct val="90000"/>
              </a:lnSpc>
              <a:spcAft>
                <a:spcPts val="600"/>
              </a:spcAft>
            </a:pPr>
            <a:r>
              <a:rPr lang="en-US" sz="500"/>
              <a:t>Slide </a:t>
            </a:r>
            <a:fld id="{C5EF2332-01BF-834F-8236-50238282D533}" type="slidenum">
              <a:rPr lang="en-US" sz="500" smtClean="0"/>
              <a:pPr>
                <a:lnSpc>
                  <a:spcPct val="90000"/>
                </a:lnSpc>
                <a:spcAft>
                  <a:spcPts val="600"/>
                </a:spcAft>
              </a:pPr>
              <a:t>4</a:t>
            </a:fld>
            <a:endParaRPr lang="en-US" sz="500"/>
          </a:p>
        </p:txBody>
      </p:sp>
      <p:sp>
        <p:nvSpPr>
          <p:cNvPr id="6" name="Rectangle 5">
            <a:extLst>
              <a:ext uri="{FF2B5EF4-FFF2-40B4-BE49-F238E27FC236}">
                <a16:creationId xmlns:a16="http://schemas.microsoft.com/office/drawing/2014/main" id="{63274AF0-5E48-FB73-8757-D6264E1C42B6}"/>
              </a:ext>
            </a:extLst>
          </p:cNvPr>
          <p:cNvSpPr/>
          <p:nvPr/>
        </p:nvSpPr>
        <p:spPr>
          <a:xfrm>
            <a:off x="613610" y="767526"/>
            <a:ext cx="5210993" cy="3738021"/>
          </a:xfrm>
          <a:prstGeom prst="rect">
            <a:avLst/>
          </a:prstGeom>
          <a:solidFill>
            <a:srgbClr val="FFFFFF">
              <a:alpha val="69804"/>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Wingdings" panose="05000000000000000000" pitchFamily="2" charset="2"/>
              <a:buChar char="q"/>
            </a:pPr>
            <a:r>
              <a:rPr lang="en-GB" dirty="0">
                <a:solidFill>
                  <a:schemeClr val="tx2"/>
                </a:solidFill>
              </a:rPr>
              <a:t>Documents are ubiquitous in all societies with complex administrative apparatuses</a:t>
            </a:r>
          </a:p>
          <a:p>
            <a:pPr marL="285750" indent="-285750">
              <a:buFont typeface="Wingdings" panose="05000000000000000000" pitchFamily="2" charset="2"/>
              <a:buChar char="q"/>
            </a:pPr>
            <a:r>
              <a:rPr lang="en-GB" dirty="0">
                <a:solidFill>
                  <a:schemeClr val="tx2"/>
                </a:solidFill>
              </a:rPr>
              <a:t>Both physical, digital and digitalised</a:t>
            </a:r>
          </a:p>
          <a:p>
            <a:pPr marL="285750" indent="-285750">
              <a:buFont typeface="Wingdings" panose="05000000000000000000" pitchFamily="2" charset="2"/>
              <a:buChar char="q"/>
            </a:pPr>
            <a:r>
              <a:rPr lang="en-GB" dirty="0">
                <a:solidFill>
                  <a:schemeClr val="tx2"/>
                </a:solidFill>
              </a:rPr>
              <a:t>Increased ease of access</a:t>
            </a:r>
          </a:p>
          <a:p>
            <a:pPr marL="285750" indent="-285750">
              <a:buFont typeface="Wingdings" panose="05000000000000000000" pitchFamily="2" charset="2"/>
              <a:buChar char="q"/>
            </a:pPr>
            <a:r>
              <a:rPr lang="en-GB" dirty="0">
                <a:solidFill>
                  <a:schemeClr val="tx2"/>
                </a:solidFill>
              </a:rPr>
              <a:t>A great variety of original purposes (and therefore options for research questions)</a:t>
            </a:r>
          </a:p>
          <a:p>
            <a:endParaRPr lang="en-GB" dirty="0">
              <a:solidFill>
                <a:schemeClr val="tx2"/>
              </a:solidFill>
            </a:endParaRPr>
          </a:p>
          <a:p>
            <a:pPr marL="285750" indent="-285750">
              <a:buFont typeface="Wingdings" panose="05000000000000000000" pitchFamily="2" charset="2"/>
              <a:buChar char="q"/>
            </a:pPr>
            <a:r>
              <a:rPr lang="en-GB" dirty="0">
                <a:solidFill>
                  <a:schemeClr val="tx2"/>
                </a:solidFill>
              </a:rPr>
              <a:t>Can you think of any “documents” you have produced, read or interacted with this week?</a:t>
            </a:r>
          </a:p>
        </p:txBody>
      </p:sp>
    </p:spTree>
    <p:extLst>
      <p:ext uri="{BB962C8B-B14F-4D97-AF65-F5344CB8AC3E}">
        <p14:creationId xmlns:p14="http://schemas.microsoft.com/office/powerpoint/2010/main" val="3043766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14FBC53D-27C6-DD50-6339-A66B79EB37F8}"/>
              </a:ext>
            </a:extLst>
          </p:cNvPr>
          <p:cNvSpPr>
            <a:spLocks noGrp="1"/>
          </p:cNvSpPr>
          <p:nvPr>
            <p:ph type="title"/>
          </p:nvPr>
        </p:nvSpPr>
        <p:spPr>
          <a:xfrm>
            <a:off x="457200" y="205979"/>
            <a:ext cx="7532376" cy="371011"/>
          </a:xfrm>
        </p:spPr>
        <p:txBody>
          <a:bodyPr anchor="ctr">
            <a:normAutofit/>
          </a:bodyPr>
          <a:lstStyle/>
          <a:p>
            <a:pPr>
              <a:lnSpc>
                <a:spcPct val="90000"/>
              </a:lnSpc>
            </a:pPr>
            <a:r>
              <a:rPr lang="en-US" sz="2000" dirty="0"/>
              <a:t>Exploring documents and archives</a:t>
            </a:r>
          </a:p>
        </p:txBody>
      </p:sp>
      <p:sp>
        <p:nvSpPr>
          <p:cNvPr id="1038" name="Footer Placeholder 3">
            <a:extLst>
              <a:ext uri="{FF2B5EF4-FFF2-40B4-BE49-F238E27FC236}">
                <a16:creationId xmlns:a16="http://schemas.microsoft.com/office/drawing/2014/main" id="{03C85881-B252-8ED6-A2F7-732EFE59EC5B}"/>
              </a:ext>
            </a:extLst>
          </p:cNvPr>
          <p:cNvSpPr>
            <a:spLocks noGrp="1"/>
          </p:cNvSpPr>
          <p:nvPr>
            <p:ph type="ftr" sz="quarter" idx="11"/>
          </p:nvPr>
        </p:nvSpPr>
        <p:spPr>
          <a:xfrm>
            <a:off x="457200" y="4939093"/>
            <a:ext cx="7430322" cy="162964"/>
          </a:xfrm>
        </p:spPr>
        <p:txBody>
          <a:bodyPr/>
          <a:lstStyle/>
          <a:p>
            <a:r>
              <a:rPr lang="en-US" dirty="0"/>
              <a:t>Image source: https://libraryblogs.is.ed.ac.uk/hcalibrarian/2020/04/09/digital-archives-and-primary-sources-for-your-dissertation/</a:t>
            </a:r>
          </a:p>
        </p:txBody>
      </p:sp>
      <p:sp>
        <p:nvSpPr>
          <p:cNvPr id="5" name="Slide Number Placeholder 4">
            <a:extLst>
              <a:ext uri="{FF2B5EF4-FFF2-40B4-BE49-F238E27FC236}">
                <a16:creationId xmlns:a16="http://schemas.microsoft.com/office/drawing/2014/main" id="{BB328256-67E1-0086-4404-FEB6DAEB56CF}"/>
              </a:ext>
            </a:extLst>
          </p:cNvPr>
          <p:cNvSpPr>
            <a:spLocks noGrp="1"/>
          </p:cNvSpPr>
          <p:nvPr>
            <p:ph type="sldNum" sz="quarter" idx="12"/>
          </p:nvPr>
        </p:nvSpPr>
        <p:spPr>
          <a:xfrm>
            <a:off x="8017393" y="4934651"/>
            <a:ext cx="669407" cy="162964"/>
          </a:xfrm>
        </p:spPr>
        <p:txBody>
          <a:bodyPr anchor="ctr">
            <a:normAutofit/>
          </a:bodyPr>
          <a:lstStyle/>
          <a:p>
            <a:pPr>
              <a:lnSpc>
                <a:spcPct val="90000"/>
              </a:lnSpc>
              <a:spcAft>
                <a:spcPts val="600"/>
              </a:spcAft>
            </a:pPr>
            <a:r>
              <a:rPr lang="en-US" sz="500"/>
              <a:t>Slide </a:t>
            </a:r>
            <a:fld id="{C5EF2332-01BF-834F-8236-50238282D533}" type="slidenum">
              <a:rPr lang="en-US" sz="500" smtClean="0"/>
              <a:pPr>
                <a:lnSpc>
                  <a:spcPct val="90000"/>
                </a:lnSpc>
                <a:spcAft>
                  <a:spcPts val="600"/>
                </a:spcAft>
              </a:pPr>
              <a:t>5</a:t>
            </a:fld>
            <a:endParaRPr lang="en-US" sz="500"/>
          </a:p>
        </p:txBody>
      </p:sp>
      <p:pic>
        <p:nvPicPr>
          <p:cNvPr id="2050" name="Picture 2">
            <a:extLst>
              <a:ext uri="{FF2B5EF4-FFF2-40B4-BE49-F238E27FC236}">
                <a16:creationId xmlns:a16="http://schemas.microsoft.com/office/drawing/2014/main" id="{F8E424C8-402D-DB9B-7F36-D9648E24C5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255" y="646848"/>
            <a:ext cx="7430322" cy="42594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5022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74599-DDD7-5D1E-B56D-8E8A00A211F6}"/>
              </a:ext>
            </a:extLst>
          </p:cNvPr>
          <p:cNvSpPr>
            <a:spLocks noGrp="1"/>
          </p:cNvSpPr>
          <p:nvPr>
            <p:ph type="title"/>
          </p:nvPr>
        </p:nvSpPr>
        <p:spPr/>
        <p:txBody>
          <a:bodyPr>
            <a:normAutofit fontScale="90000"/>
          </a:bodyPr>
          <a:lstStyle/>
          <a:p>
            <a:r>
              <a:rPr lang="en-US" sz="2400" dirty="0"/>
              <a:t>Exploring documents and archives</a:t>
            </a:r>
            <a:endParaRPr lang="en-GB" dirty="0"/>
          </a:p>
        </p:txBody>
      </p:sp>
      <p:sp>
        <p:nvSpPr>
          <p:cNvPr id="4" name="Footer Placeholder 3">
            <a:extLst>
              <a:ext uri="{FF2B5EF4-FFF2-40B4-BE49-F238E27FC236}">
                <a16:creationId xmlns:a16="http://schemas.microsoft.com/office/drawing/2014/main" id="{BF245252-8365-5162-BE09-078DF968F3E7}"/>
              </a:ext>
            </a:extLst>
          </p:cNvPr>
          <p:cNvSpPr>
            <a:spLocks noGrp="1"/>
          </p:cNvSpPr>
          <p:nvPr>
            <p:ph type="ftr" sz="quarter" idx="11"/>
          </p:nvPr>
        </p:nvSpPr>
        <p:spPr/>
        <p:txBody>
          <a:bodyPr/>
          <a:lstStyle/>
          <a:p>
            <a:r>
              <a:rPr lang="en-US" dirty="0"/>
              <a:t>Image source: https://www.ncl.ac.uk/library/special-collections/digital-resources/ </a:t>
            </a:r>
          </a:p>
        </p:txBody>
      </p:sp>
      <p:sp>
        <p:nvSpPr>
          <p:cNvPr id="5" name="Slide Number Placeholder 4">
            <a:extLst>
              <a:ext uri="{FF2B5EF4-FFF2-40B4-BE49-F238E27FC236}">
                <a16:creationId xmlns:a16="http://schemas.microsoft.com/office/drawing/2014/main" id="{DEDCB3BF-AF71-F6E2-EE8C-4AF7A2FDCD99}"/>
              </a:ext>
            </a:extLst>
          </p:cNvPr>
          <p:cNvSpPr>
            <a:spLocks noGrp="1"/>
          </p:cNvSpPr>
          <p:nvPr>
            <p:ph type="sldNum" sz="quarter" idx="12"/>
          </p:nvPr>
        </p:nvSpPr>
        <p:spPr/>
        <p:txBody>
          <a:bodyPr/>
          <a:lstStyle/>
          <a:p>
            <a:r>
              <a:rPr lang="en-US"/>
              <a:t>Slide </a:t>
            </a:r>
            <a:fld id="{C5EF2332-01BF-834F-8236-50238282D533}" type="slidenum">
              <a:rPr lang="en-US" smtClean="0"/>
              <a:pPr/>
              <a:t>6</a:t>
            </a:fld>
            <a:endParaRPr lang="en-US" dirty="0"/>
          </a:p>
        </p:txBody>
      </p:sp>
      <p:pic>
        <p:nvPicPr>
          <p:cNvPr id="7" name="Picture 6">
            <a:extLst>
              <a:ext uri="{FF2B5EF4-FFF2-40B4-BE49-F238E27FC236}">
                <a16:creationId xmlns:a16="http://schemas.microsoft.com/office/drawing/2014/main" id="{77000139-F24D-894A-264A-096C6B065C59}"/>
              </a:ext>
            </a:extLst>
          </p:cNvPr>
          <p:cNvPicPr>
            <a:picLocks noChangeAspect="1"/>
          </p:cNvPicPr>
          <p:nvPr/>
        </p:nvPicPr>
        <p:blipFill>
          <a:blip r:embed="rId3"/>
          <a:stretch>
            <a:fillRect/>
          </a:stretch>
        </p:blipFill>
        <p:spPr>
          <a:xfrm>
            <a:off x="1658319" y="597245"/>
            <a:ext cx="5525145" cy="4337406"/>
          </a:xfrm>
          <a:prstGeom prst="rect">
            <a:avLst/>
          </a:prstGeom>
        </p:spPr>
      </p:pic>
    </p:spTree>
    <p:extLst>
      <p:ext uri="{BB962C8B-B14F-4D97-AF65-F5344CB8AC3E}">
        <p14:creationId xmlns:p14="http://schemas.microsoft.com/office/powerpoint/2010/main" val="3243234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14FBC53D-27C6-DD50-6339-A66B79EB37F8}"/>
              </a:ext>
            </a:extLst>
          </p:cNvPr>
          <p:cNvSpPr>
            <a:spLocks noGrp="1"/>
          </p:cNvSpPr>
          <p:nvPr>
            <p:ph type="title"/>
          </p:nvPr>
        </p:nvSpPr>
        <p:spPr>
          <a:xfrm>
            <a:off x="457200" y="205979"/>
            <a:ext cx="7532376" cy="371011"/>
          </a:xfrm>
        </p:spPr>
        <p:txBody>
          <a:bodyPr anchor="ctr">
            <a:normAutofit/>
          </a:bodyPr>
          <a:lstStyle/>
          <a:p>
            <a:pPr>
              <a:lnSpc>
                <a:spcPct val="90000"/>
              </a:lnSpc>
            </a:pPr>
            <a:r>
              <a:rPr lang="en-US" sz="2000" dirty="0"/>
              <a:t>Exploring documents and archives</a:t>
            </a:r>
          </a:p>
        </p:txBody>
      </p:sp>
      <p:sp>
        <p:nvSpPr>
          <p:cNvPr id="1038" name="Footer Placeholder 3">
            <a:extLst>
              <a:ext uri="{FF2B5EF4-FFF2-40B4-BE49-F238E27FC236}">
                <a16:creationId xmlns:a16="http://schemas.microsoft.com/office/drawing/2014/main" id="{03C85881-B252-8ED6-A2F7-732EFE59EC5B}"/>
              </a:ext>
            </a:extLst>
          </p:cNvPr>
          <p:cNvSpPr>
            <a:spLocks noGrp="1"/>
          </p:cNvSpPr>
          <p:nvPr>
            <p:ph type="ftr" sz="quarter" idx="11"/>
          </p:nvPr>
        </p:nvSpPr>
        <p:spPr>
          <a:xfrm>
            <a:off x="457200" y="4939093"/>
            <a:ext cx="7430322" cy="162964"/>
          </a:xfrm>
        </p:spPr>
        <p:txBody>
          <a:bodyPr/>
          <a:lstStyle/>
          <a:p>
            <a:r>
              <a:rPr lang="en-US" dirty="0"/>
              <a:t>Image source: https://www.worldbank.org/en/archive/using-the-archives</a:t>
            </a:r>
          </a:p>
        </p:txBody>
      </p:sp>
      <p:sp>
        <p:nvSpPr>
          <p:cNvPr id="5" name="Slide Number Placeholder 4">
            <a:extLst>
              <a:ext uri="{FF2B5EF4-FFF2-40B4-BE49-F238E27FC236}">
                <a16:creationId xmlns:a16="http://schemas.microsoft.com/office/drawing/2014/main" id="{BB328256-67E1-0086-4404-FEB6DAEB56CF}"/>
              </a:ext>
            </a:extLst>
          </p:cNvPr>
          <p:cNvSpPr>
            <a:spLocks noGrp="1"/>
          </p:cNvSpPr>
          <p:nvPr>
            <p:ph type="sldNum" sz="quarter" idx="12"/>
          </p:nvPr>
        </p:nvSpPr>
        <p:spPr>
          <a:xfrm>
            <a:off x="8017393" y="4934651"/>
            <a:ext cx="669407" cy="162964"/>
          </a:xfrm>
        </p:spPr>
        <p:txBody>
          <a:bodyPr anchor="ctr">
            <a:normAutofit/>
          </a:bodyPr>
          <a:lstStyle/>
          <a:p>
            <a:pPr>
              <a:lnSpc>
                <a:spcPct val="90000"/>
              </a:lnSpc>
              <a:spcAft>
                <a:spcPts val="600"/>
              </a:spcAft>
            </a:pPr>
            <a:r>
              <a:rPr lang="en-US" sz="500"/>
              <a:t>Slide </a:t>
            </a:r>
            <a:fld id="{C5EF2332-01BF-834F-8236-50238282D533}" type="slidenum">
              <a:rPr lang="en-US" sz="500" smtClean="0"/>
              <a:pPr>
                <a:lnSpc>
                  <a:spcPct val="90000"/>
                </a:lnSpc>
                <a:spcAft>
                  <a:spcPts val="600"/>
                </a:spcAft>
              </a:pPr>
              <a:t>7</a:t>
            </a:fld>
            <a:endParaRPr lang="en-US" sz="500"/>
          </a:p>
        </p:txBody>
      </p:sp>
      <p:pic>
        <p:nvPicPr>
          <p:cNvPr id="3" name="Picture 2">
            <a:extLst>
              <a:ext uri="{FF2B5EF4-FFF2-40B4-BE49-F238E27FC236}">
                <a16:creationId xmlns:a16="http://schemas.microsoft.com/office/drawing/2014/main" id="{43D07A72-A2DE-C6CC-ACAD-416AE822A6A8}"/>
              </a:ext>
            </a:extLst>
          </p:cNvPr>
          <p:cNvPicPr>
            <a:picLocks noChangeAspect="1"/>
          </p:cNvPicPr>
          <p:nvPr/>
        </p:nvPicPr>
        <p:blipFill>
          <a:blip r:embed="rId3"/>
          <a:stretch>
            <a:fillRect/>
          </a:stretch>
        </p:blipFill>
        <p:spPr>
          <a:xfrm>
            <a:off x="1574364" y="576990"/>
            <a:ext cx="5301696" cy="4305099"/>
          </a:xfrm>
          <a:prstGeom prst="rect">
            <a:avLst/>
          </a:prstGeom>
        </p:spPr>
      </p:pic>
    </p:spTree>
    <p:extLst>
      <p:ext uri="{BB962C8B-B14F-4D97-AF65-F5344CB8AC3E}">
        <p14:creationId xmlns:p14="http://schemas.microsoft.com/office/powerpoint/2010/main" val="4145606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14FBC53D-27C6-DD50-6339-A66B79EB37F8}"/>
              </a:ext>
            </a:extLst>
          </p:cNvPr>
          <p:cNvSpPr>
            <a:spLocks noGrp="1"/>
          </p:cNvSpPr>
          <p:nvPr>
            <p:ph type="title"/>
          </p:nvPr>
        </p:nvSpPr>
        <p:spPr>
          <a:xfrm>
            <a:off x="457200" y="205979"/>
            <a:ext cx="7532376" cy="371011"/>
          </a:xfrm>
        </p:spPr>
        <p:txBody>
          <a:bodyPr anchor="ctr">
            <a:normAutofit/>
          </a:bodyPr>
          <a:lstStyle/>
          <a:p>
            <a:pPr>
              <a:lnSpc>
                <a:spcPct val="90000"/>
              </a:lnSpc>
            </a:pPr>
            <a:r>
              <a:rPr lang="en-US" sz="2000" dirty="0"/>
              <a:t>Exploring documents and archives</a:t>
            </a:r>
          </a:p>
        </p:txBody>
      </p:sp>
      <p:sp>
        <p:nvSpPr>
          <p:cNvPr id="1038" name="Footer Placeholder 3">
            <a:extLst>
              <a:ext uri="{FF2B5EF4-FFF2-40B4-BE49-F238E27FC236}">
                <a16:creationId xmlns:a16="http://schemas.microsoft.com/office/drawing/2014/main" id="{03C85881-B252-8ED6-A2F7-732EFE59EC5B}"/>
              </a:ext>
            </a:extLst>
          </p:cNvPr>
          <p:cNvSpPr>
            <a:spLocks noGrp="1"/>
          </p:cNvSpPr>
          <p:nvPr>
            <p:ph type="ftr" sz="quarter" idx="11"/>
          </p:nvPr>
        </p:nvSpPr>
        <p:spPr>
          <a:xfrm>
            <a:off x="457200" y="4939093"/>
            <a:ext cx="7430322" cy="162964"/>
          </a:xfrm>
        </p:spPr>
        <p:txBody>
          <a:bodyPr/>
          <a:lstStyle/>
          <a:p>
            <a:r>
              <a:rPr lang="en-US" dirty="0"/>
              <a:t>Image source: https://www.parliament.uk/business/publications/parliamentary-archives/</a:t>
            </a:r>
          </a:p>
        </p:txBody>
      </p:sp>
      <p:sp>
        <p:nvSpPr>
          <p:cNvPr id="5" name="Slide Number Placeholder 4">
            <a:extLst>
              <a:ext uri="{FF2B5EF4-FFF2-40B4-BE49-F238E27FC236}">
                <a16:creationId xmlns:a16="http://schemas.microsoft.com/office/drawing/2014/main" id="{BB328256-67E1-0086-4404-FEB6DAEB56CF}"/>
              </a:ext>
            </a:extLst>
          </p:cNvPr>
          <p:cNvSpPr>
            <a:spLocks noGrp="1"/>
          </p:cNvSpPr>
          <p:nvPr>
            <p:ph type="sldNum" sz="quarter" idx="12"/>
          </p:nvPr>
        </p:nvSpPr>
        <p:spPr>
          <a:xfrm>
            <a:off x="8017393" y="4934651"/>
            <a:ext cx="669407" cy="162964"/>
          </a:xfrm>
        </p:spPr>
        <p:txBody>
          <a:bodyPr anchor="ctr">
            <a:normAutofit/>
          </a:bodyPr>
          <a:lstStyle/>
          <a:p>
            <a:pPr>
              <a:lnSpc>
                <a:spcPct val="90000"/>
              </a:lnSpc>
              <a:spcAft>
                <a:spcPts val="600"/>
              </a:spcAft>
            </a:pPr>
            <a:r>
              <a:rPr lang="en-US" sz="500"/>
              <a:t>Slide </a:t>
            </a:r>
            <a:fld id="{C5EF2332-01BF-834F-8236-50238282D533}" type="slidenum">
              <a:rPr lang="en-US" sz="500" smtClean="0"/>
              <a:pPr>
                <a:lnSpc>
                  <a:spcPct val="90000"/>
                </a:lnSpc>
                <a:spcAft>
                  <a:spcPts val="600"/>
                </a:spcAft>
              </a:pPr>
              <a:t>8</a:t>
            </a:fld>
            <a:endParaRPr lang="en-US" sz="500"/>
          </a:p>
        </p:txBody>
      </p:sp>
      <p:pic>
        <p:nvPicPr>
          <p:cNvPr id="4" name="Picture 3">
            <a:extLst>
              <a:ext uri="{FF2B5EF4-FFF2-40B4-BE49-F238E27FC236}">
                <a16:creationId xmlns:a16="http://schemas.microsoft.com/office/drawing/2014/main" id="{7ECD7CE8-933F-4861-0343-1A5DFB3CD650}"/>
              </a:ext>
            </a:extLst>
          </p:cNvPr>
          <p:cNvPicPr>
            <a:picLocks noChangeAspect="1"/>
          </p:cNvPicPr>
          <p:nvPr/>
        </p:nvPicPr>
        <p:blipFill>
          <a:blip r:embed="rId3"/>
          <a:stretch>
            <a:fillRect/>
          </a:stretch>
        </p:blipFill>
        <p:spPr>
          <a:xfrm>
            <a:off x="805812" y="560306"/>
            <a:ext cx="7532376" cy="4310816"/>
          </a:xfrm>
          <a:prstGeom prst="rect">
            <a:avLst/>
          </a:prstGeom>
        </p:spPr>
      </p:pic>
    </p:spTree>
    <p:extLst>
      <p:ext uri="{BB962C8B-B14F-4D97-AF65-F5344CB8AC3E}">
        <p14:creationId xmlns:p14="http://schemas.microsoft.com/office/powerpoint/2010/main" val="4130245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1D3EC-E23C-62FD-9F32-EE0A997059B7}"/>
              </a:ext>
            </a:extLst>
          </p:cNvPr>
          <p:cNvSpPr>
            <a:spLocks noGrp="1"/>
          </p:cNvSpPr>
          <p:nvPr>
            <p:ph type="title"/>
          </p:nvPr>
        </p:nvSpPr>
        <p:spPr/>
        <p:txBody>
          <a:bodyPr>
            <a:normAutofit fontScale="90000"/>
          </a:bodyPr>
          <a:lstStyle/>
          <a:p>
            <a:r>
              <a:rPr lang="en-GB" dirty="0"/>
              <a:t>What is a “document”?</a:t>
            </a:r>
          </a:p>
        </p:txBody>
      </p:sp>
      <p:sp>
        <p:nvSpPr>
          <p:cNvPr id="4" name="Footer Placeholder 3">
            <a:extLst>
              <a:ext uri="{FF2B5EF4-FFF2-40B4-BE49-F238E27FC236}">
                <a16:creationId xmlns:a16="http://schemas.microsoft.com/office/drawing/2014/main" id="{C02DE279-0871-4ECC-2C25-C206123255C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C3E373E-8D06-565F-D7EC-2AF1DC653755}"/>
              </a:ext>
            </a:extLst>
          </p:cNvPr>
          <p:cNvSpPr>
            <a:spLocks noGrp="1"/>
          </p:cNvSpPr>
          <p:nvPr>
            <p:ph type="sldNum" sz="quarter" idx="12"/>
          </p:nvPr>
        </p:nvSpPr>
        <p:spPr/>
        <p:txBody>
          <a:bodyPr/>
          <a:lstStyle/>
          <a:p>
            <a:r>
              <a:rPr lang="en-US"/>
              <a:t>Slide </a:t>
            </a:r>
            <a:fld id="{C5EF2332-01BF-834F-8236-50238282D533}" type="slidenum">
              <a:rPr lang="en-US" smtClean="0"/>
              <a:pPr/>
              <a:t>9</a:t>
            </a:fld>
            <a:endParaRPr lang="en-US" dirty="0"/>
          </a:p>
        </p:txBody>
      </p:sp>
      <p:sp>
        <p:nvSpPr>
          <p:cNvPr id="6" name="Speech Bubble: Oval 5">
            <a:extLst>
              <a:ext uri="{FF2B5EF4-FFF2-40B4-BE49-F238E27FC236}">
                <a16:creationId xmlns:a16="http://schemas.microsoft.com/office/drawing/2014/main" id="{6F9B039C-6276-290B-ECE2-542AC7F98AD2}"/>
              </a:ext>
            </a:extLst>
          </p:cNvPr>
          <p:cNvSpPr/>
          <p:nvPr/>
        </p:nvSpPr>
        <p:spPr>
          <a:xfrm>
            <a:off x="457200" y="858982"/>
            <a:ext cx="7675418" cy="1389922"/>
          </a:xfrm>
          <a:prstGeom prst="wedgeEllipseCallout">
            <a:avLst>
              <a:gd name="adj1" fmla="val -46826"/>
              <a:gd name="adj2" fmla="val 9722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solidFill>
                  <a:schemeClr val="tx2"/>
                </a:solidFill>
                <a:latin typeface="BemboStd"/>
              </a:rPr>
              <a:t>“</a:t>
            </a:r>
            <a:r>
              <a:rPr lang="en-GB" sz="1800" b="0" i="0" u="none" strike="noStrike" baseline="0" dirty="0">
                <a:solidFill>
                  <a:schemeClr val="tx2"/>
                </a:solidFill>
                <a:latin typeface="BemboStd"/>
              </a:rPr>
              <a:t>a document in its most general sense is a written text” (Scott 1990)</a:t>
            </a:r>
            <a:endParaRPr lang="en-GB" dirty="0">
              <a:solidFill>
                <a:schemeClr val="tx2"/>
              </a:solidFill>
            </a:endParaRPr>
          </a:p>
        </p:txBody>
      </p:sp>
      <p:sp>
        <p:nvSpPr>
          <p:cNvPr id="7" name="Speech Bubble: Oval 6">
            <a:extLst>
              <a:ext uri="{FF2B5EF4-FFF2-40B4-BE49-F238E27FC236}">
                <a16:creationId xmlns:a16="http://schemas.microsoft.com/office/drawing/2014/main" id="{0EFCE1E4-C7B4-CA36-504F-A51849DBF88A}"/>
              </a:ext>
            </a:extLst>
          </p:cNvPr>
          <p:cNvSpPr/>
          <p:nvPr/>
        </p:nvSpPr>
        <p:spPr>
          <a:xfrm>
            <a:off x="457200" y="2894595"/>
            <a:ext cx="7675418" cy="1594277"/>
          </a:xfrm>
          <a:prstGeom prst="wedgeEllipseCallout">
            <a:avLst>
              <a:gd name="adj1" fmla="val 58950"/>
              <a:gd name="adj2" fmla="val 62258"/>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b="0" i="0" u="none" strike="noStrike" baseline="0" dirty="0">
                <a:solidFill>
                  <a:schemeClr val="tx2"/>
                </a:solidFill>
                <a:latin typeface="BemboStd"/>
              </a:rPr>
              <a:t>“…content or objects which include written, graphical or pictorial matter, or a combination of these types of content, in order to transmit or store information or meaning</a:t>
            </a:r>
            <a:r>
              <a:rPr lang="en-GB" dirty="0">
                <a:solidFill>
                  <a:schemeClr val="tx2"/>
                </a:solidFill>
                <a:latin typeface="BemboStd"/>
              </a:rPr>
              <a:t>” (Grant 2018)</a:t>
            </a:r>
            <a:endParaRPr lang="en-GB" dirty="0">
              <a:solidFill>
                <a:schemeClr val="tx2"/>
              </a:solidFill>
            </a:endParaRPr>
          </a:p>
        </p:txBody>
      </p:sp>
    </p:spTree>
    <p:extLst>
      <p:ext uri="{BB962C8B-B14F-4D97-AF65-F5344CB8AC3E}">
        <p14:creationId xmlns:p14="http://schemas.microsoft.com/office/powerpoint/2010/main" val="2652597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theme/theme1.xml><?xml version="1.0" encoding="utf-8"?>
<a:theme xmlns:a="http://schemas.openxmlformats.org/drawingml/2006/main" name="SOC2069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4020</Words>
  <Application>Microsoft Office PowerPoint</Application>
  <PresentationFormat>On-screen Show (16:9)</PresentationFormat>
  <Paragraphs>237</Paragraphs>
  <Slides>30</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Narrow</vt:lpstr>
      <vt:lpstr>BemboStd</vt:lpstr>
      <vt:lpstr>Calibri</vt:lpstr>
      <vt:lpstr>Courier New</vt:lpstr>
      <vt:lpstr>Lato Extended</vt:lpstr>
      <vt:lpstr>Wingdings</vt:lpstr>
      <vt:lpstr>SOC2069 Theme</vt:lpstr>
      <vt:lpstr>Exploration: documents and archives</vt:lpstr>
      <vt:lpstr>We’re nearing the end…</vt:lpstr>
      <vt:lpstr>We’re nearing the end…</vt:lpstr>
      <vt:lpstr>Documents and archives</vt:lpstr>
      <vt:lpstr>Exploring documents and archives</vt:lpstr>
      <vt:lpstr>Exploring documents and archives</vt:lpstr>
      <vt:lpstr>Exploring documents and archives</vt:lpstr>
      <vt:lpstr>Exploring documents and archives</vt:lpstr>
      <vt:lpstr>What is a “document”?</vt:lpstr>
      <vt:lpstr>What is a “document”?</vt:lpstr>
      <vt:lpstr>Who “contribute” to a “document”?</vt:lpstr>
      <vt:lpstr>Authorship and readership</vt:lpstr>
      <vt:lpstr>Authorship and readership</vt:lpstr>
      <vt:lpstr>Documents as actors</vt:lpstr>
      <vt:lpstr>How then to assess documentary sources?</vt:lpstr>
      <vt:lpstr>How to analyse documents?</vt:lpstr>
      <vt:lpstr>How to analyse documents?</vt:lpstr>
      <vt:lpstr>How to analyse documents?</vt:lpstr>
      <vt:lpstr>A personal research example</vt:lpstr>
      <vt:lpstr>Moreh (2016) </vt:lpstr>
      <vt:lpstr>What ‘Asianisation’? Whose ‘Asianisation’?</vt:lpstr>
      <vt:lpstr> </vt:lpstr>
      <vt:lpstr>Methodology</vt:lpstr>
      <vt:lpstr>The Asian discourse</vt:lpstr>
      <vt:lpstr>The ‘eastward opening’ I</vt:lpstr>
      <vt:lpstr>The ‘eastward opening’ II.</vt:lpstr>
      <vt:lpstr>The ‘eastward opening’ III</vt:lpstr>
      <vt:lpstr>The ‘half-Asian nation’</vt:lpstr>
      <vt:lpstr>PowerPoint Presentation</vt:lpstr>
      <vt:lpstr>The ‘red dot’</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0</TotalTime>
  <Words>15</Words>
  <Application>Microsoft Office PowerPoint</Application>
  <PresentationFormat>On-screen Show (16:9)</PresentationFormat>
  <Paragraphs>8</Paragraphs>
  <Slides>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Narrow</vt:lpstr>
      <vt:lpstr>Calibri</vt:lpstr>
      <vt:lpstr>Courier New</vt:lpstr>
      <vt:lpstr>SOC2069 Theme</vt:lpstr>
      <vt:lpstr>Presentation Title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Probability, uncertainty, inference</dc:title>
  <dc:creator/>
  <cp:keywords/>
  <cp:lastModifiedBy/>
  <cp:revision>1</cp:revision>
  <dcterms:created xsi:type="dcterms:W3CDTF">2023-10-31T11:50:59Z</dcterms:created>
  <dcterms:modified xsi:type="dcterms:W3CDTF">2023-12-05T11:56:17Z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references.bib</vt:lpwstr>
  </property>
  <property fmtid="{D5CDD505-2E9C-101B-9397-08002B2CF9AE}" pid="4" name="header-includes">
    <vt:lpwstr/>
  </property>
  <property fmtid="{D5CDD505-2E9C-101B-9397-08002B2CF9AE}" pid="5" name="include-after">
    <vt:lpwstr/>
  </property>
  <property fmtid="{D5CDD505-2E9C-101B-9397-08002B2CF9AE}" pid="6" name="include-before">
    <vt:lpwstr/>
  </property>
  <property fmtid="{D5CDD505-2E9C-101B-9397-08002B2CF9AE}" pid="7" name="labels">
    <vt:lpwstr/>
  </property>
  <property fmtid="{D5CDD505-2E9C-101B-9397-08002B2CF9AE}" pid="8" name="subtitle">
    <vt:lpwstr>Week 6</vt:lpwstr>
  </property>
  <property fmtid="{D5CDD505-2E9C-101B-9397-08002B2CF9AE}" pid="9" name="toc-title">
    <vt:lpwstr>Table of contents</vt:lpwstr>
  </property>
</Properties>
</file>